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850" r:id="rId3"/>
  </p:sldMasterIdLst>
  <p:notesMasterIdLst>
    <p:notesMasterId r:id="rId39"/>
  </p:notesMasterIdLst>
  <p:handoutMasterIdLst>
    <p:handoutMasterId r:id="rId40"/>
  </p:handoutMasterIdLst>
  <p:sldIdLst>
    <p:sldId id="256" r:id="rId4"/>
    <p:sldId id="257" r:id="rId5"/>
    <p:sldId id="258" r:id="rId6"/>
    <p:sldId id="283" r:id="rId7"/>
    <p:sldId id="260" r:id="rId8"/>
    <p:sldId id="261" r:id="rId9"/>
    <p:sldId id="259" r:id="rId10"/>
    <p:sldId id="262" r:id="rId11"/>
    <p:sldId id="263" r:id="rId12"/>
    <p:sldId id="278" r:id="rId13"/>
    <p:sldId id="279" r:id="rId14"/>
    <p:sldId id="264" r:id="rId15"/>
    <p:sldId id="265" r:id="rId16"/>
    <p:sldId id="266" r:id="rId17"/>
    <p:sldId id="267" r:id="rId18"/>
    <p:sldId id="270" r:id="rId19"/>
    <p:sldId id="284" r:id="rId20"/>
    <p:sldId id="271" r:id="rId21"/>
    <p:sldId id="285" r:id="rId22"/>
    <p:sldId id="273" r:id="rId23"/>
    <p:sldId id="287" r:id="rId24"/>
    <p:sldId id="290" r:id="rId25"/>
    <p:sldId id="268" r:id="rId26"/>
    <p:sldId id="269" r:id="rId27"/>
    <p:sldId id="291" r:id="rId28"/>
    <p:sldId id="286" r:id="rId29"/>
    <p:sldId id="274" r:id="rId30"/>
    <p:sldId id="276" r:id="rId31"/>
    <p:sldId id="277" r:id="rId32"/>
    <p:sldId id="288" r:id="rId33"/>
    <p:sldId id="280" r:id="rId34"/>
    <p:sldId id="289" r:id="rId35"/>
    <p:sldId id="292" r:id="rId36"/>
    <p:sldId id="293" r:id="rId37"/>
    <p:sldId id="294"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FF"/>
    <a:srgbClr val="FFE634"/>
    <a:srgbClr val="660066"/>
    <a:srgbClr val="6600CC"/>
    <a:srgbClr val="000000"/>
    <a:srgbClr val="A2005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4807" autoAdjust="0"/>
  </p:normalViewPr>
  <p:slideViewPr>
    <p:cSldViewPr>
      <p:cViewPr varScale="1">
        <p:scale>
          <a:sx n="68" d="100"/>
          <a:sy n="68" d="100"/>
        </p:scale>
        <p:origin x="2064" y="-12"/>
      </p:cViewPr>
      <p:guideLst/>
    </p:cSldViewPr>
  </p:slideViewPr>
  <p:outlineViewPr>
    <p:cViewPr>
      <p:scale>
        <a:sx n="33" d="100"/>
        <a:sy n="33" d="100"/>
      </p:scale>
      <p:origin x="0" y="-3252"/>
    </p:cViewPr>
  </p:outlineViewPr>
  <p:notesTextViewPr>
    <p:cViewPr>
      <p:scale>
        <a:sx n="1" d="1"/>
        <a:sy n="1" d="1"/>
      </p:scale>
      <p:origin x="0" y="0"/>
    </p:cViewPr>
  </p:notesTextViewPr>
  <p:sorterViewPr>
    <p:cViewPr>
      <p:scale>
        <a:sx n="100" d="100"/>
        <a:sy n="100" d="100"/>
      </p:scale>
      <p:origin x="0" y="-1548"/>
    </p:cViewPr>
  </p:sorterViewPr>
  <p:notesViewPr>
    <p:cSldViewPr>
      <p:cViewPr varScale="1">
        <p:scale>
          <a:sx n="70" d="100"/>
          <a:sy n="70"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56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56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56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841591F-E775-4D4A-A335-398DF99E4AA2}" type="slidenum">
              <a:rPr lang="en-US" altLang="en-US"/>
              <a:pPr>
                <a:defRPr/>
              </a:pPr>
              <a:t>‹#›</a:t>
            </a:fld>
            <a:endParaRPr lang="en-US" altLang="en-US"/>
          </a:p>
        </p:txBody>
      </p:sp>
    </p:spTree>
    <p:extLst>
      <p:ext uri="{BB962C8B-B14F-4D97-AF65-F5344CB8AC3E}">
        <p14:creationId xmlns:p14="http://schemas.microsoft.com/office/powerpoint/2010/main" val="3894000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3D32BB7-CC18-46D6-A3B6-56C39DCF80B9}" type="datetimeFigureOut">
              <a:rPr lang="en-US"/>
              <a:pPr>
                <a:defRPr/>
              </a:pPr>
              <a:t>12/3/2015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3B08672-D0DE-4227-B597-CB38D5026EBB}" type="slidenum">
              <a:rPr lang="en-US"/>
              <a:pPr>
                <a:defRPr/>
              </a:pPr>
              <a:t>‹#›</a:t>
            </a:fld>
            <a:endParaRPr lang="en-US"/>
          </a:p>
        </p:txBody>
      </p:sp>
    </p:spTree>
    <p:extLst>
      <p:ext uri="{BB962C8B-B14F-4D97-AF65-F5344CB8AC3E}">
        <p14:creationId xmlns:p14="http://schemas.microsoft.com/office/powerpoint/2010/main" val="116638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a:t>
            </a:r>
            <a:r>
              <a:rPr lang="en-US" altLang="en-US" baseline="0" dirty="0" smtClean="0"/>
              <a:t> presentation explores the implementation of a Health Literacy program into a small, rural community hospital.  The discussion will include defining what we mean by Health Literacy, what influences literacy such as culture, and age.  </a:t>
            </a:r>
          </a:p>
          <a:p>
            <a:pPr eaLnBrk="1" hangingPunct="1">
              <a:spcBef>
                <a:spcPct val="0"/>
              </a:spcBef>
            </a:pPr>
            <a:endParaRPr lang="en-US" altLang="en-US" baseline="0" dirty="0" smtClean="0"/>
          </a:p>
          <a:p>
            <a:pPr eaLnBrk="1" hangingPunct="1">
              <a:spcBef>
                <a:spcPct val="0"/>
              </a:spcBef>
            </a:pPr>
            <a:r>
              <a:rPr lang="en-US" altLang="en-US" baseline="0" dirty="0" smtClean="0"/>
              <a:t>We will be talking about programs designed to help improve health literacy, and methods necessary for the health center to embrace in order to do o</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E18499-B77D-46D0-BF0D-145AE651F322}" type="slidenum">
              <a:rPr lang="en-US" altLang="en-US" smtClean="0"/>
              <a:pPr/>
              <a:t>1</a:t>
            </a:fld>
            <a:endParaRPr lang="en-US" altLang="en-US" smtClean="0"/>
          </a:p>
        </p:txBody>
      </p:sp>
    </p:spTree>
    <p:extLst>
      <p:ext uri="{BB962C8B-B14F-4D97-AF65-F5344CB8AC3E}">
        <p14:creationId xmlns:p14="http://schemas.microsoft.com/office/powerpoint/2010/main" val="1497065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Language and culture are intertwined.  Language is a formidable barrier which must be addressed in several ways:</a:t>
            </a:r>
            <a:endParaRPr lang="en-US" b="0" dirty="0" smtClean="0">
              <a:effectLst/>
            </a:endParaRPr>
          </a:p>
          <a:p>
            <a:pPr rtl="0"/>
            <a:r>
              <a:rPr lang="en-US" sz="1200" b="0" i="0" u="none" strike="noStrike" kern="1200" dirty="0" smtClean="0">
                <a:solidFill>
                  <a:schemeClr val="tx1"/>
                </a:solidFill>
                <a:effectLst/>
                <a:latin typeface="+mn-lt"/>
                <a:ea typeface="+mn-ea"/>
                <a:cs typeface="+mn-cs"/>
              </a:rPr>
              <a:t>Reading and Writing: This is an obvious barrier in that perfect translation is elusive.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Also, it is difficult to determine and individual’s reading and writing proficiency in their native language. These limited English proficiency (LEP) patients are of particular concern to healthcare providers.</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Listening and speaking skills: much in the same manner as reading and writing, these skills are difficult to determine, and healthcare providers must be sensitive to nonverbal cues; also they must understand the cultural variances in appropriate speaking and listening.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For seniors: particular attention must be paid to the ability of the elder patient to comprehend vis a vis hearing impairment and declining cognition.</a:t>
            </a:r>
          </a:p>
          <a:p>
            <a:pPr rtl="0"/>
            <a:endParaRPr lang="en-US" sz="1200" b="0" i="0" u="none" strike="noStrike" kern="1200" dirty="0" smtClean="0">
              <a:solidFill>
                <a:schemeClr val="tx1"/>
              </a:solidFill>
              <a:effectLst/>
              <a:latin typeface="+mn-lt"/>
              <a:ea typeface="+mn-ea"/>
              <a:cs typeface="+mn-cs"/>
            </a:endParaRP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Numeracy: math skills are imperative and must be taken into account when prescribing, discussing medication regimens, dosing, time, etc.</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10</a:t>
            </a:fld>
            <a:endParaRPr lang="en-US"/>
          </a:p>
        </p:txBody>
      </p:sp>
    </p:spTree>
    <p:extLst>
      <p:ext uri="{BB962C8B-B14F-4D97-AF65-F5344CB8AC3E}">
        <p14:creationId xmlns:p14="http://schemas.microsoft.com/office/powerpoint/2010/main" val="37112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a:t>
            </a:r>
            <a:r>
              <a:rPr lang="en-US" baseline="0" dirty="0" smtClean="0"/>
              <a:t> care providers must look to this statistics and operate with these facts in mind:   </a:t>
            </a:r>
          </a:p>
          <a:p>
            <a:endParaRPr lang="en-US" baseline="0" dirty="0" smtClean="0"/>
          </a:p>
          <a:p>
            <a:r>
              <a:rPr lang="en-US" baseline="0" dirty="0" smtClean="0"/>
              <a:t>Communication must fit the situation, both verbally and in writing in order to provide effective patient-centered health care.</a:t>
            </a:r>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11</a:t>
            </a:fld>
            <a:endParaRPr lang="en-US"/>
          </a:p>
        </p:txBody>
      </p:sp>
    </p:spTree>
    <p:extLst>
      <p:ext uri="{BB962C8B-B14F-4D97-AF65-F5344CB8AC3E}">
        <p14:creationId xmlns:p14="http://schemas.microsoft.com/office/powerpoint/2010/main" val="2303196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Initiative #1:  National Action Plan to Improve Health Literacy, founded by the U.S. Department of Health and Human Services Office of Disease Prevention and Health Promotion.  The vision of this plan is to restructure the way we create and disseminate health information throughout the country, for children to graduate with health literacy skills, with thoughtful, achievable objectives to create and sustain a health literate nation (U.S. Department of Health and Human Services, 2010).  </a:t>
            </a:r>
          </a:p>
          <a:p>
            <a:endParaRPr lang="en-US" altLang="en-US" dirty="0" smtClean="0"/>
          </a:p>
          <a:p>
            <a:r>
              <a:rPr lang="en-US" altLang="en-US" dirty="0" smtClean="0"/>
              <a:t>This plan is based on the principles that </a:t>
            </a:r>
          </a:p>
          <a:p>
            <a:pPr marL="228600" indent="-228600">
              <a:buAutoNum type="arabicParenR"/>
            </a:pPr>
            <a:r>
              <a:rPr lang="en-US" altLang="en-US" dirty="0" smtClean="0"/>
              <a:t>Everyone has the right to health information that helps them make informed decisions and </a:t>
            </a:r>
          </a:p>
          <a:p>
            <a:pPr marL="228600" indent="-228600">
              <a:buAutoNum type="arabicParenR"/>
            </a:pPr>
            <a:r>
              <a:rPr lang="en-US" altLang="en-US" dirty="0" smtClean="0"/>
              <a:t>that health services should be delivered in ways that are understandable and beneficial to health, longevity, and quality of life.  The Health Literacy Plan contains seven goals that will help improve health literacy and suggest strategies for achieving them (USHHS, 2010). </a:t>
            </a:r>
          </a:p>
          <a:p>
            <a:pPr marL="0" indent="0">
              <a:buNone/>
            </a:pPr>
            <a:endParaRPr lang="en-US" altLang="en-US" dirty="0" smtClean="0"/>
          </a:p>
          <a:p>
            <a:pPr marL="0" indent="0">
              <a:buNone/>
            </a:pPr>
            <a:r>
              <a:rPr lang="en-US" altLang="en-US" dirty="0" smtClean="0"/>
              <a:t> This national action plan also “…seeks to engage all people in a linked, multilevel effort to create a health literate society (USHHS, p3).”  </a:t>
            </a:r>
          </a:p>
          <a:p>
            <a:pPr marL="0" indent="0">
              <a:buNone/>
            </a:pPr>
            <a:r>
              <a:rPr lang="en-US" altLang="en-US" dirty="0" smtClean="0"/>
              <a:t>It strongly urges the Nation to participate in the multitude of strategies listed in this Plan, as no single action will be sufficient and disconnected or disjointed actions will not create the scale of change required.  </a:t>
            </a:r>
          </a:p>
          <a:p>
            <a:r>
              <a:rPr lang="en-US" altLang="en-US" dirty="0" smtClean="0"/>
              <a:t>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752587-2F13-4CF0-A068-3E875F502D36}" type="slidenum">
              <a:rPr lang="en-US" altLang="en-US" smtClean="0"/>
              <a:pPr/>
              <a:t>12</a:t>
            </a:fld>
            <a:endParaRPr lang="en-US" altLang="en-US" smtClean="0"/>
          </a:p>
        </p:txBody>
      </p:sp>
    </p:spTree>
    <p:extLst>
      <p:ext uri="{BB962C8B-B14F-4D97-AF65-F5344CB8AC3E}">
        <p14:creationId xmlns:p14="http://schemas.microsoft.com/office/powerpoint/2010/main" val="287375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Initiative #2 is the Health Literacy Universal Precautions Toolkit from the Agency for HealthCare Research and Quality (AHRQ).  </a:t>
            </a:r>
          </a:p>
          <a:p>
            <a:endParaRPr lang="en-US" altLang="en-US" dirty="0" smtClean="0"/>
          </a:p>
          <a:p>
            <a:r>
              <a:rPr lang="en-US" altLang="en-US" dirty="0" smtClean="0"/>
              <a:t>This toolkit focuses on helping primary care practices reduce the complexity of healthcare, increase patient understanding of health information, and enhance support for patients of all literacy levels. </a:t>
            </a:r>
          </a:p>
          <a:p>
            <a:r>
              <a:rPr lang="en-US" altLang="en-US" dirty="0" smtClean="0"/>
              <a:t> </a:t>
            </a:r>
          </a:p>
          <a:p>
            <a:r>
              <a:rPr lang="en-US" altLang="en-US" dirty="0" smtClean="0"/>
              <a:t>This toolkit utilizes 21 different tools addressing four domains that are important for promoting health literacy including spoken and written communication, Self-management and empowerment, and supportive systems.  </a:t>
            </a:r>
          </a:p>
          <a:p>
            <a:endParaRPr lang="en-US" altLang="en-US" dirty="0" smtClean="0"/>
          </a:p>
          <a:p>
            <a:r>
              <a:rPr lang="en-US" altLang="en-US" dirty="0" smtClean="0"/>
              <a:t>One aspect that I felt made the toolkit more user friendly is that it breaks each area up into smaller toolkits and gives you step by step instructions and resources to execute that toolkit.  </a:t>
            </a:r>
          </a:p>
          <a:p>
            <a:endParaRPr lang="en-US" altLang="en-US" dirty="0" smtClean="0"/>
          </a:p>
          <a:p>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6E575C-7B44-460F-A97A-C31D1A55E3E3}" type="slidenum">
              <a:rPr lang="en-US" altLang="en-US" smtClean="0"/>
              <a:pPr/>
              <a:t>13</a:t>
            </a:fld>
            <a:endParaRPr lang="en-US" altLang="en-US" smtClean="0"/>
          </a:p>
        </p:txBody>
      </p:sp>
    </p:spTree>
    <p:extLst>
      <p:ext uri="{BB962C8B-B14F-4D97-AF65-F5344CB8AC3E}">
        <p14:creationId xmlns:p14="http://schemas.microsoft.com/office/powerpoint/2010/main" val="83447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community healthcare organization has a patient population that is largely rural and elderly.  </a:t>
            </a:r>
          </a:p>
          <a:p>
            <a:endParaRPr lang="en-US" altLang="en-US" dirty="0" smtClean="0"/>
          </a:p>
          <a:p>
            <a:r>
              <a:rPr lang="en-US" altLang="en-US" dirty="0" smtClean="0"/>
              <a:t>This group is a particular risk group for low health literacy in that both rural and elderly are categories that are recognized as such. </a:t>
            </a:r>
          </a:p>
          <a:p>
            <a:endParaRPr lang="en-US" altLang="en-US" dirty="0" smtClean="0"/>
          </a:p>
          <a:p>
            <a:r>
              <a:rPr lang="en-US" altLang="en-US" dirty="0" smtClean="0"/>
              <a:t>Moving forward with a health literacy program will involve integrating teaching materials and direct communication by healthcare providers to patients that takes these factors into consideration. </a:t>
            </a:r>
          </a:p>
          <a:p>
            <a:endParaRPr lang="en-US" altLang="en-US" dirty="0" smtClean="0"/>
          </a:p>
          <a:p>
            <a:r>
              <a:rPr lang="en-US" altLang="en-US" dirty="0" smtClean="0"/>
              <a:t> Further, our healthcare providers need to undergo skill development and testing in</a:t>
            </a:r>
          </a:p>
          <a:p>
            <a:endParaRPr lang="en-US" altLang="en-US" dirty="0" smtClean="0"/>
          </a:p>
          <a:p>
            <a:r>
              <a:rPr lang="en-US" altLang="en-US" dirty="0" smtClean="0"/>
              <a:t> (1) identifying low health literacy patients,</a:t>
            </a:r>
          </a:p>
          <a:p>
            <a:r>
              <a:rPr lang="en-US" altLang="en-US" dirty="0" smtClean="0"/>
              <a:t> (2) meeting their communication needs, and</a:t>
            </a:r>
          </a:p>
          <a:p>
            <a:r>
              <a:rPr lang="en-US" altLang="en-US" dirty="0" smtClean="0"/>
              <a:t> (3) ensuring that healthcare instructions are understood and can be adhered to.</a:t>
            </a:r>
          </a:p>
          <a:p>
            <a:r>
              <a:rPr lang="en-US" altLang="en-US" dirty="0" smtClean="0"/>
              <a:t/>
            </a:r>
            <a:br>
              <a:rPr lang="en-US" altLang="en-US" dirty="0" smtClean="0"/>
            </a:b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366EF6-B914-4B9F-8C40-FDB817E46E6E}" type="slidenum">
              <a:rPr lang="en-US" altLang="en-US" smtClean="0"/>
              <a:pPr/>
              <a:t>14</a:t>
            </a:fld>
            <a:endParaRPr lang="en-US" altLang="en-US" smtClean="0"/>
          </a:p>
        </p:txBody>
      </p:sp>
    </p:spTree>
    <p:extLst>
      <p:ext uri="{BB962C8B-B14F-4D97-AF65-F5344CB8AC3E}">
        <p14:creationId xmlns:p14="http://schemas.microsoft.com/office/powerpoint/2010/main" val="1859240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tool kit from the ARHQ</a:t>
            </a:r>
            <a:r>
              <a:rPr lang="en-US" baseline="0" dirty="0" smtClean="0"/>
              <a:t> is designed for healthcare providers to implement and improve healthcare outcomes by improving health literacy. ARHQ recommends training and use some of the tools according to those that are applicable and fit as perceived by the provider staff.</a:t>
            </a:r>
          </a:p>
          <a:p>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15</a:t>
            </a:fld>
            <a:endParaRPr lang="en-US"/>
          </a:p>
        </p:txBody>
      </p:sp>
    </p:spTree>
    <p:extLst>
      <p:ext uri="{BB962C8B-B14F-4D97-AF65-F5344CB8AC3E}">
        <p14:creationId xmlns:p14="http://schemas.microsoft.com/office/powerpoint/2010/main" val="3300344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project needs a champion.  A</a:t>
            </a:r>
            <a:r>
              <a:rPr lang="en-US" baseline="0" dirty="0" smtClean="0"/>
              <a:t> clinical nurse specialist is well-suited to lead the development of a curriculum and a team.  They are the educators, and are responsible in 3 spheres of influence; nurse-patient, peer to peer, and system –wide.   A health literacy program affects and is affected by, all spheres.</a:t>
            </a:r>
          </a:p>
          <a:p>
            <a:endParaRPr lang="en-US" baseline="0" dirty="0" smtClean="0"/>
          </a:p>
          <a:p>
            <a:r>
              <a:rPr lang="en-US" baseline="0" dirty="0" smtClean="0"/>
              <a:t>A literacy campaign needs to be comprehensive and include departments that will interact with patient and family.  Our emphasis is on Heart failure patients, ergo, cardiology, physical and occupational therapy, nursing, discharge planning, to name a few.</a:t>
            </a:r>
          </a:p>
          <a:p>
            <a:endParaRPr lang="en-US" baseline="0" dirty="0" smtClean="0"/>
          </a:p>
          <a:p>
            <a:r>
              <a:rPr lang="en-US" baseline="0" dirty="0" smtClean="0"/>
              <a:t>The team must remain no more than 8 persons to make it manageable.</a:t>
            </a:r>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16</a:t>
            </a:fld>
            <a:endParaRPr lang="en-US"/>
          </a:p>
        </p:txBody>
      </p:sp>
    </p:spTree>
    <p:extLst>
      <p:ext uri="{BB962C8B-B14F-4D97-AF65-F5344CB8AC3E}">
        <p14:creationId xmlns:p14="http://schemas.microsoft.com/office/powerpoint/2010/main" val="3102333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 should focus on a few specific items.  The ARHQ toolkit</a:t>
            </a:r>
            <a:r>
              <a:rPr lang="en-US" baseline="0" dirty="0" smtClean="0"/>
              <a:t> provides instruction in video format for all of the team to review and become comfortable with the recommended health literacy concepts. </a:t>
            </a:r>
          </a:p>
          <a:p>
            <a:endParaRPr lang="en-US" baseline="0" dirty="0" smtClean="0"/>
          </a:p>
          <a:p>
            <a:r>
              <a:rPr lang="en-US" baseline="0" dirty="0" smtClean="0"/>
              <a:t>Once the team has gotten together, appropriate tools are selected.  In this example, plain language teach back and the use of plain language in a brochure form were thought to have the most immediate impact on direct care, and would provide quick feedback as to efficacy.</a:t>
            </a:r>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17</a:t>
            </a:fld>
            <a:endParaRPr lang="en-US"/>
          </a:p>
        </p:txBody>
      </p:sp>
    </p:spTree>
    <p:extLst>
      <p:ext uri="{BB962C8B-B14F-4D97-AF65-F5344CB8AC3E}">
        <p14:creationId xmlns:p14="http://schemas.microsoft.com/office/powerpoint/2010/main" val="238527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Plain language is communication</a:t>
            </a:r>
            <a:r>
              <a:rPr lang="en-US" baseline="0" dirty="0" smtClean="0"/>
              <a:t> that your listener can understand the first time they hear it.  </a:t>
            </a:r>
          </a:p>
          <a:p>
            <a:endParaRPr lang="en-US" baseline="0" dirty="0" smtClean="0"/>
          </a:p>
          <a:p>
            <a:r>
              <a:rPr lang="en-US" baseline="0" dirty="0" smtClean="0"/>
              <a:t>It is free of jargon, slang, and technical language.  Also, more brief, and concise, as in this before and after example from the US Government health literacy website.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18</a:t>
            </a:fld>
            <a:endParaRPr lang="en-US"/>
          </a:p>
        </p:txBody>
      </p:sp>
    </p:spTree>
    <p:extLst>
      <p:ext uri="{BB962C8B-B14F-4D97-AF65-F5344CB8AC3E}">
        <p14:creationId xmlns:p14="http://schemas.microsoft.com/office/powerpoint/2010/main" val="3000760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tools</a:t>
            </a:r>
            <a:r>
              <a:rPr lang="en-US" baseline="0" dirty="0" smtClean="0"/>
              <a:t> that help create readable documents at levels the elderly will understand.  They help simplify the language.</a:t>
            </a:r>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19</a:t>
            </a:fld>
            <a:endParaRPr lang="en-US"/>
          </a:p>
        </p:txBody>
      </p:sp>
    </p:spTree>
    <p:extLst>
      <p:ext uri="{BB962C8B-B14F-4D97-AF65-F5344CB8AC3E}">
        <p14:creationId xmlns:p14="http://schemas.microsoft.com/office/powerpoint/2010/main" val="15898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Institute</a:t>
            </a:r>
            <a:r>
              <a:rPr lang="en-US" altLang="en-US" baseline="0" dirty="0" smtClean="0"/>
              <a:t> of Medicine (IOM) is a division of the National Academies of Sciences. </a:t>
            </a:r>
            <a:r>
              <a:rPr lang="en-US" altLang="en-US" dirty="0" smtClean="0"/>
              <a:t> It</a:t>
            </a:r>
            <a:r>
              <a:rPr lang="en-US" altLang="en-US" baseline="0" dirty="0" smtClean="0"/>
              <a:t> is a private, non-profit organization that researches and advises the government and private sector about healthcare issues, evidence-based practice, and policy.</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This means</a:t>
            </a:r>
            <a:r>
              <a:rPr lang="en-US" altLang="en-US" baseline="0" dirty="0" smtClean="0"/>
              <a:t> very basically that our patients do not understand what we are saying.  They don’t understand their medicines, how to take them, what they do, or when to take them.  They also don’t understand how their equipment works, their discharge instructions, or what they are to do when they are at home to help maintain their health.</a:t>
            </a:r>
          </a:p>
          <a:p>
            <a:pPr eaLnBrk="1" hangingPunct="1">
              <a:spcBef>
                <a:spcPct val="0"/>
              </a:spcBef>
            </a:pPr>
            <a:endParaRPr lang="en-US" altLang="en-US" baseline="0" dirty="0" smtClean="0"/>
          </a:p>
          <a:p>
            <a:pPr eaLnBrk="1" hangingPunct="1">
              <a:spcBef>
                <a:spcPct val="0"/>
              </a:spcBef>
            </a:pPr>
            <a:r>
              <a:rPr lang="en-US" altLang="en-US" baseline="0" dirty="0" smtClean="0"/>
              <a:t>Often, they understand their body, and some of the instructions, but we choose the wrong words to communicate: such as pulmonology instead of ‘how the lungs work’, and cardiovascular, instead of ‘how the heart works’.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B1F177-3EF8-4C6E-9098-2DE0F5D3AA75}" type="slidenum">
              <a:rPr lang="en-US" altLang="en-US" smtClean="0"/>
              <a:pPr/>
              <a:t>2</a:t>
            </a:fld>
            <a:endParaRPr lang="en-US" altLang="en-US" smtClean="0"/>
          </a:p>
        </p:txBody>
      </p:sp>
    </p:spTree>
    <p:extLst>
      <p:ext uri="{BB962C8B-B14F-4D97-AF65-F5344CB8AC3E}">
        <p14:creationId xmlns:p14="http://schemas.microsoft.com/office/powerpoint/2010/main" val="2170302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 back is not a test of the patient’s knowledge. It is a test of how well you explained the</a:t>
            </a:r>
          </a:p>
          <a:p>
            <a:r>
              <a:rPr lang="en-US" dirty="0" smtClean="0"/>
              <a:t>concept. Plan your approach. Think about how you will ask your patients to teach back the information. For</a:t>
            </a:r>
          </a:p>
          <a:p>
            <a:r>
              <a:rPr lang="en-US" dirty="0" smtClean="0"/>
              <a:t>example:</a:t>
            </a:r>
          </a:p>
          <a:p>
            <a:r>
              <a:rPr lang="en-US" dirty="0" smtClean="0"/>
              <a:t>“We covered a lot today and I want to make sure that I explained things clearly. So let’s review</a:t>
            </a:r>
          </a:p>
          <a:p>
            <a:r>
              <a:rPr lang="en-US" dirty="0" smtClean="0"/>
              <a:t>what we discussed. Can you please describe the 3 things you agreed to do to help you control your</a:t>
            </a:r>
          </a:p>
          <a:p>
            <a:r>
              <a:rPr lang="en-US" dirty="0" smtClean="0"/>
              <a:t>diabetes?”</a:t>
            </a:r>
          </a:p>
          <a:p>
            <a:r>
              <a:rPr lang="en-US" b="1" dirty="0" smtClean="0"/>
              <a:t>Chunk and Check. </a:t>
            </a:r>
            <a:r>
              <a:rPr lang="en-US" dirty="0" smtClean="0"/>
              <a:t>Don’t wait until the end of the visit to initiate teach-back. Chunk out</a:t>
            </a:r>
          </a:p>
          <a:p>
            <a:r>
              <a:rPr lang="en-US" dirty="0" smtClean="0"/>
              <a:t>information into small segments and have your patient teach it back. Repeat several times during a</a:t>
            </a:r>
          </a:p>
          <a:p>
            <a:r>
              <a:rPr lang="en-US" dirty="0" smtClean="0"/>
              <a:t>visit.</a:t>
            </a:r>
          </a:p>
          <a:p>
            <a:r>
              <a:rPr lang="en-US" b="1" dirty="0" smtClean="0"/>
              <a:t>Clarify and check again. </a:t>
            </a:r>
            <a:r>
              <a:rPr lang="en-US" dirty="0" smtClean="0"/>
              <a:t>If teach-back uncovers a misunderstanding, explain things again using</a:t>
            </a:r>
          </a:p>
          <a:p>
            <a:r>
              <a:rPr lang="en-US" dirty="0" smtClean="0"/>
              <a:t>a different approach. Ask patients to teach-back again until they are able to correctly describe the</a:t>
            </a:r>
          </a:p>
          <a:p>
            <a:r>
              <a:rPr lang="en-US" dirty="0" smtClean="0"/>
              <a:t>information in their own words. If they parrot your words back to you, they may not have understood.</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show-me method. </a:t>
            </a:r>
            <a:r>
              <a:rPr lang="en-US" sz="1200" b="0" i="0" u="none" strike="noStrike" kern="1200" baseline="0" dirty="0" smtClean="0">
                <a:solidFill>
                  <a:schemeClr val="tx1"/>
                </a:solidFill>
                <a:latin typeface="+mn-lt"/>
                <a:ea typeface="+mn-ea"/>
                <a:cs typeface="+mn-cs"/>
              </a:rPr>
              <a:t>When prescribing new medicines or changing a dose, research shows that even when patients correctly say when and how much medicine they’ll take, many will make mistakes when asked to demonstrate the dose. You could say, for example: “I’ve noticed that many people have trouble remembering how to take their blood thinner. Can you show me how you are going to take it?” (Toolkit, p. 18, 2015).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20</a:t>
            </a:fld>
            <a:endParaRPr lang="en-US"/>
          </a:p>
        </p:txBody>
      </p:sp>
    </p:spTree>
    <p:extLst>
      <p:ext uri="{BB962C8B-B14F-4D97-AF65-F5344CB8AC3E}">
        <p14:creationId xmlns:p14="http://schemas.microsoft.com/office/powerpoint/2010/main" val="431869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speaks for itself.  If patients understand the information,</a:t>
            </a:r>
            <a:r>
              <a:rPr lang="en-US" baseline="0" dirty="0" smtClean="0"/>
              <a:t> they are more inclined to follow the instructions.</a:t>
            </a:r>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21</a:t>
            </a:fld>
            <a:endParaRPr lang="en-US"/>
          </a:p>
        </p:txBody>
      </p:sp>
    </p:spTree>
    <p:extLst>
      <p:ext uri="{BB962C8B-B14F-4D97-AF65-F5344CB8AC3E}">
        <p14:creationId xmlns:p14="http://schemas.microsoft.com/office/powerpoint/2010/main" val="641368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such tools to create a brochure</a:t>
            </a:r>
            <a:r>
              <a:rPr lang="en-US" baseline="0" dirty="0" smtClean="0"/>
              <a:t> for HF patients.  Common words and phrases.  Very straight forward directions and objectives.</a:t>
            </a:r>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23</a:t>
            </a:fld>
            <a:endParaRPr lang="en-US"/>
          </a:p>
        </p:txBody>
      </p:sp>
    </p:spTree>
    <p:extLst>
      <p:ext uri="{BB962C8B-B14F-4D97-AF65-F5344CB8AC3E}">
        <p14:creationId xmlns:p14="http://schemas.microsoft.com/office/powerpoint/2010/main" val="52837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ARHQ tool kit is particularly</a:t>
            </a:r>
            <a:r>
              <a:rPr lang="en-US" baseline="0" dirty="0" smtClean="0"/>
              <a:t> useful in providing assessment and review tools to track progress, in addition to all of its training modules.  These are among its basic recommendations</a:t>
            </a:r>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26</a:t>
            </a:fld>
            <a:endParaRPr lang="en-US"/>
          </a:p>
        </p:txBody>
      </p:sp>
    </p:spTree>
    <p:extLst>
      <p:ext uri="{BB962C8B-B14F-4D97-AF65-F5344CB8AC3E}">
        <p14:creationId xmlns:p14="http://schemas.microsoft.com/office/powerpoint/2010/main" val="2563808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Is reimbursed via Centers for Medicare and Medicaid (CMS) under Department of Health and Human Services and the Medicare Learning Network. </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B07431-B4CB-44C1-B68E-517798E2C120}" type="slidenum">
              <a:rPr lang="en-US" altLang="en-US" sz="1200"/>
              <a:pPr/>
              <a:t>27</a:t>
            </a:fld>
            <a:endParaRPr lang="en-US" altLang="en-US" sz="1200"/>
          </a:p>
        </p:txBody>
      </p:sp>
    </p:spTree>
    <p:extLst>
      <p:ext uri="{BB962C8B-B14F-4D97-AF65-F5344CB8AC3E}">
        <p14:creationId xmlns:p14="http://schemas.microsoft.com/office/powerpoint/2010/main" val="25884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35</a:t>
            </a:fld>
            <a:endParaRPr lang="en-US"/>
          </a:p>
        </p:txBody>
      </p:sp>
    </p:spTree>
    <p:extLst>
      <p:ext uri="{BB962C8B-B14F-4D97-AF65-F5344CB8AC3E}">
        <p14:creationId xmlns:p14="http://schemas.microsoft.com/office/powerpoint/2010/main" val="16576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Inadequate health literacy affects all segments of the population, but it is more common in certain demographic groups, such as the elderly, the poor, members of minority groups, and people who did not speak English during early childhood</a:t>
            </a:r>
          </a:p>
          <a:p>
            <a:pPr eaLnBrk="1" hangingPunct="1">
              <a:spcBef>
                <a:spcPct val="0"/>
              </a:spcBef>
            </a:pPr>
            <a:endParaRPr lang="en-US" altLang="en-US" dirty="0" smtClean="0"/>
          </a:p>
          <a:p>
            <a:pPr eaLnBrk="1" hangingPunct="1">
              <a:spcBef>
                <a:spcPct val="0"/>
              </a:spcBef>
            </a:pPr>
            <a:r>
              <a:rPr lang="en-US" altLang="en-US" dirty="0" smtClean="0"/>
              <a:t>The segment we will be concentrating on will be the elderly.  In</a:t>
            </a:r>
            <a:r>
              <a:rPr lang="en-US" altLang="en-US" baseline="0" dirty="0" smtClean="0"/>
              <a:t> particular, elderly in a rural setting, where our community hospital is located</a:t>
            </a: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B40506-7736-4712-BC36-6BA2BFBEAFAF}" type="slidenum">
              <a:rPr lang="en-US" altLang="en-US" smtClean="0"/>
              <a:pPr/>
              <a:t>3</a:t>
            </a:fld>
            <a:endParaRPr lang="en-US" altLang="en-US" smtClean="0"/>
          </a:p>
        </p:txBody>
      </p:sp>
    </p:spTree>
    <p:extLst>
      <p:ext uri="{BB962C8B-B14F-4D97-AF65-F5344CB8AC3E}">
        <p14:creationId xmlns:p14="http://schemas.microsoft.com/office/powerpoint/2010/main" val="656560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bar graph shows the literacy</a:t>
            </a:r>
            <a:r>
              <a:rPr lang="en-US" baseline="0" dirty="0" smtClean="0"/>
              <a:t> level at various ages.  For the elderly, it is more severe than any other group.   </a:t>
            </a:r>
            <a:endParaRPr lang="en-US" dirty="0"/>
          </a:p>
        </p:txBody>
      </p:sp>
      <p:sp>
        <p:nvSpPr>
          <p:cNvPr id="4" name="Slide Number Placeholder 3"/>
          <p:cNvSpPr>
            <a:spLocks noGrp="1"/>
          </p:cNvSpPr>
          <p:nvPr>
            <p:ph type="sldNum" sz="quarter" idx="10"/>
          </p:nvPr>
        </p:nvSpPr>
        <p:spPr/>
        <p:txBody>
          <a:bodyPr/>
          <a:lstStyle/>
          <a:p>
            <a:pPr>
              <a:defRPr/>
            </a:pPr>
            <a:fld id="{23B08672-D0DE-4227-B597-CB38D5026EBB}" type="slidenum">
              <a:rPr lang="en-US" smtClean="0"/>
              <a:pPr>
                <a:defRPr/>
              </a:pPr>
              <a:t>4</a:t>
            </a:fld>
            <a:endParaRPr lang="en-US"/>
          </a:p>
        </p:txBody>
      </p:sp>
    </p:spTree>
    <p:extLst>
      <p:ext uri="{BB962C8B-B14F-4D97-AF65-F5344CB8AC3E}">
        <p14:creationId xmlns:p14="http://schemas.microsoft.com/office/powerpoint/2010/main" val="118480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For Seniors:  The National Assessment of Adult Literacy in 2003 found that only 3% of older adults were proficient in health literacy, and adults aged 65+ have lower literacy scores than all other age groups. </a:t>
            </a:r>
          </a:p>
          <a:p>
            <a:pPr eaLnBrk="1" hangingPunct="1"/>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3CB5B6-AE9A-40DF-8DD6-023439725A00}" type="slidenum">
              <a:rPr lang="en-US" altLang="en-US" smtClean="0"/>
              <a:pPr/>
              <a:t>5</a:t>
            </a:fld>
            <a:endParaRPr lang="en-US" altLang="en-US" smtClean="0"/>
          </a:p>
        </p:txBody>
      </p:sp>
    </p:spTree>
    <p:extLst>
      <p:ext uri="{BB962C8B-B14F-4D97-AF65-F5344CB8AC3E}">
        <p14:creationId xmlns:p14="http://schemas.microsoft.com/office/powerpoint/2010/main" val="169485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Further, 71% of adults older than age 60 have difficulty using print materials. 80% have difficulty using documents such as forms or charts. 68% have difficulty interpreting numbers and performing calculations.</a:t>
            </a:r>
          </a:p>
          <a:p>
            <a:pPr eaLnBrk="1" hangingPunct="1"/>
            <a:endParaRPr lang="en-US" altLang="en-US" dirty="0" smtClean="0"/>
          </a:p>
          <a:p>
            <a:pPr eaLnBrk="1" hangingPunct="1"/>
            <a:r>
              <a:rPr lang="en-US" altLang="en-US" dirty="0" smtClean="0"/>
              <a:t>It</a:t>
            </a:r>
            <a:r>
              <a:rPr lang="en-US" altLang="en-US" baseline="0" dirty="0" smtClean="0"/>
              <a:t> is easy to understand that we must help them understand how to take care of themselves, or else they will not benefit from medicines and treatments; they will be wrongly used.  Dangerous and ineffective.</a:t>
            </a: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CB021D-1F36-4824-B014-2B0C53570B56}" type="slidenum">
              <a:rPr lang="en-US" altLang="en-US" smtClean="0"/>
              <a:pPr/>
              <a:t>6</a:t>
            </a:fld>
            <a:endParaRPr lang="en-US" altLang="en-US" smtClean="0"/>
          </a:p>
        </p:txBody>
      </p:sp>
    </p:spTree>
    <p:extLst>
      <p:ext uri="{BB962C8B-B14F-4D97-AF65-F5344CB8AC3E}">
        <p14:creationId xmlns:p14="http://schemas.microsoft.com/office/powerpoint/2010/main" val="1411509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Culture and literacy</a:t>
            </a:r>
            <a:r>
              <a:rPr lang="en-US" altLang="en-US" baseline="0" dirty="0" smtClean="0"/>
              <a:t> are intertwined.  Much of the way people interpret their world is through language. Different languages use words that are sometimes identical, and sometimes similar, having slightly different meanings. This can cause confusion when communicating</a:t>
            </a: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7FFDDC-2E64-4075-AF7A-015170FB3CD4}" type="slidenum">
              <a:rPr lang="en-US" altLang="en-US" smtClean="0"/>
              <a:pPr/>
              <a:t>7</a:t>
            </a:fld>
            <a:endParaRPr lang="en-US" altLang="en-US" smtClean="0"/>
          </a:p>
        </p:txBody>
      </p:sp>
    </p:spTree>
    <p:extLst>
      <p:ext uri="{BB962C8B-B14F-4D97-AF65-F5344CB8AC3E}">
        <p14:creationId xmlns:p14="http://schemas.microsoft.com/office/powerpoint/2010/main" val="3089749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Health belief models directly impact literacy: Examples, (1) </a:t>
            </a:r>
            <a:r>
              <a:rPr lang="en-US" altLang="en-US" dirty="0" err="1" smtClean="0"/>
              <a:t>magico</a:t>
            </a:r>
            <a:r>
              <a:rPr lang="en-US" altLang="en-US" dirty="0" smtClean="0"/>
              <a:t>-religious beliefs – some cultures believe spirit forces have impact on health and/or sins and transgressions bring about illness. (2) Biomedical beliefs – the body is a bio organism that works under immutable bio- and physiologic mechanisms. (3) Determinism – illness is preordained, unchangeable.</a:t>
            </a:r>
          </a:p>
          <a:p>
            <a:pPr eaLnBrk="1" hangingPunct="1"/>
            <a:endParaRPr lang="en-US" altLang="en-US" dirty="0" smtClean="0"/>
          </a:p>
          <a:p>
            <a:pPr eaLnBrk="1" hangingPunct="1"/>
            <a:r>
              <a:rPr lang="en-US" altLang="en-US" dirty="0" smtClean="0"/>
              <a:t>Health</a:t>
            </a:r>
            <a:r>
              <a:rPr lang="en-US" altLang="en-US" baseline="0" dirty="0" smtClean="0"/>
              <a:t> beliefs influence how well persons will follow your medical instructions.  Understanding health beliefs helps to make providers culturally literate.</a:t>
            </a: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4EFBA9-3FF3-4101-9E4D-A722FC0B2B5A}" type="slidenum">
              <a:rPr lang="en-US" altLang="en-US" smtClean="0"/>
              <a:pPr/>
              <a:t>8</a:t>
            </a:fld>
            <a:endParaRPr lang="en-US" altLang="en-US" smtClean="0"/>
          </a:p>
        </p:txBody>
      </p:sp>
    </p:spTree>
    <p:extLst>
      <p:ext uri="{BB962C8B-B14F-4D97-AF65-F5344CB8AC3E}">
        <p14:creationId xmlns:p14="http://schemas.microsoft.com/office/powerpoint/2010/main" val="1412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Other cultural considerations: </a:t>
            </a:r>
            <a:r>
              <a:rPr lang="en-US" altLang="en-US" dirty="0" err="1" smtClean="0"/>
              <a:t>Familism</a:t>
            </a:r>
            <a:r>
              <a:rPr lang="en-US" altLang="en-US" dirty="0" smtClean="0"/>
              <a:t> vs. Individualism (equates to group vs. independent health decisions). </a:t>
            </a:r>
          </a:p>
          <a:p>
            <a:pPr eaLnBrk="1" hangingPunct="1"/>
            <a:endParaRPr lang="en-US" altLang="en-US" dirty="0" smtClean="0"/>
          </a:p>
          <a:p>
            <a:pPr eaLnBrk="1" hangingPunct="1"/>
            <a:r>
              <a:rPr lang="en-US" altLang="en-US" dirty="0" smtClean="0"/>
              <a:t>Also, high context vs. low context; this refers to groups that are tight-knit and long-term vs. short-term, casual relationships.  </a:t>
            </a:r>
          </a:p>
          <a:p>
            <a:pPr eaLnBrk="1" hangingPunct="1"/>
            <a:endParaRPr lang="en-US" altLang="en-US" dirty="0" smtClean="0"/>
          </a:p>
          <a:p>
            <a:pPr eaLnBrk="1" hangingPunct="1"/>
            <a:r>
              <a:rPr lang="en-US" altLang="en-US" dirty="0" smtClean="0"/>
              <a:t>High context persons remain in their circle of persons they trust, e.g., it is difficult for an outsider (health provider) to penetrate the circle and gain trust. </a:t>
            </a:r>
          </a:p>
          <a:p>
            <a:pPr eaLnBrk="1" hangingPunct="1"/>
            <a:endParaRPr lang="en-US" altLang="en-US" dirty="0" smtClean="0"/>
          </a:p>
          <a:p>
            <a:pPr eaLnBrk="1" hangingPunct="1"/>
            <a:r>
              <a:rPr lang="en-US" altLang="en-US" dirty="0" smtClean="0"/>
              <a:t>Low context persons are more readily accessible.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F9473C-CAA0-40F7-8564-7062D60CF4AF}" type="slidenum">
              <a:rPr lang="en-US" altLang="en-US" smtClean="0"/>
              <a:pPr/>
              <a:t>9</a:t>
            </a:fld>
            <a:endParaRPr lang="en-US" altLang="en-US" smtClean="0"/>
          </a:p>
        </p:txBody>
      </p:sp>
    </p:spTree>
    <p:extLst>
      <p:ext uri="{BB962C8B-B14F-4D97-AF65-F5344CB8AC3E}">
        <p14:creationId xmlns:p14="http://schemas.microsoft.com/office/powerpoint/2010/main" val="271952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2F746C7-21DF-480A-B547-A0496B6D6184}" type="slidenum">
              <a:rPr lang="en-US" altLang="en-US"/>
              <a:pPr>
                <a:defRPr/>
              </a:pPr>
              <a:t>‹#›</a:t>
            </a:fld>
            <a:endParaRPr lang="en-US" altLang="en-US"/>
          </a:p>
        </p:txBody>
      </p:sp>
    </p:spTree>
    <p:extLst>
      <p:ext uri="{BB962C8B-B14F-4D97-AF65-F5344CB8AC3E}">
        <p14:creationId xmlns:p14="http://schemas.microsoft.com/office/powerpoint/2010/main" val="135669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44E5BB1-E587-4562-8872-3BBCE1C257D5}" type="slidenum">
              <a:rPr lang="en-US" altLang="en-US"/>
              <a:pPr>
                <a:defRPr/>
              </a:pPr>
              <a:t>‹#›</a:t>
            </a:fld>
            <a:endParaRPr lang="en-US" altLang="en-US"/>
          </a:p>
        </p:txBody>
      </p:sp>
    </p:spTree>
    <p:extLst>
      <p:ext uri="{BB962C8B-B14F-4D97-AF65-F5344CB8AC3E}">
        <p14:creationId xmlns:p14="http://schemas.microsoft.com/office/powerpoint/2010/main" val="321721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154E173-308B-4402-B3A4-320FD0C71B6E}" type="slidenum">
              <a:rPr lang="en-US" altLang="en-US"/>
              <a:pPr>
                <a:defRPr/>
              </a:pPr>
              <a:t>‹#›</a:t>
            </a:fld>
            <a:endParaRPr lang="en-US" altLang="en-US"/>
          </a:p>
        </p:txBody>
      </p:sp>
    </p:spTree>
    <p:extLst>
      <p:ext uri="{BB962C8B-B14F-4D97-AF65-F5344CB8AC3E}">
        <p14:creationId xmlns:p14="http://schemas.microsoft.com/office/powerpoint/2010/main" val="214246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1D3ECF8-F291-4E20-BF39-CFC6DE94B8A0}" type="slidenum">
              <a:rPr lang="en-US" altLang="en-US"/>
              <a:pPr>
                <a:defRPr/>
              </a:pPr>
              <a:t>‹#›</a:t>
            </a:fld>
            <a:endParaRPr lang="en-US" altLang="en-US"/>
          </a:p>
        </p:txBody>
      </p:sp>
    </p:spTree>
    <p:extLst>
      <p:ext uri="{BB962C8B-B14F-4D97-AF65-F5344CB8AC3E}">
        <p14:creationId xmlns:p14="http://schemas.microsoft.com/office/powerpoint/2010/main" val="409215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8BC36F4-BD7C-4057-AA80-4ED339F047B8}" type="slidenum">
              <a:rPr lang="en-US" altLang="en-US"/>
              <a:pPr>
                <a:defRPr/>
              </a:pPr>
              <a:t>‹#›</a:t>
            </a:fld>
            <a:endParaRPr lang="en-US" altLang="en-US"/>
          </a:p>
        </p:txBody>
      </p:sp>
    </p:spTree>
    <p:extLst>
      <p:ext uri="{BB962C8B-B14F-4D97-AF65-F5344CB8AC3E}">
        <p14:creationId xmlns:p14="http://schemas.microsoft.com/office/powerpoint/2010/main" val="66788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5D2958F-79D4-493E-B6E9-56268E475170}" type="slidenum">
              <a:rPr lang="en-US" altLang="en-US"/>
              <a:pPr>
                <a:defRPr/>
              </a:pPr>
              <a:t>‹#›</a:t>
            </a:fld>
            <a:endParaRPr lang="en-US" altLang="en-US"/>
          </a:p>
        </p:txBody>
      </p:sp>
    </p:spTree>
    <p:extLst>
      <p:ext uri="{BB962C8B-B14F-4D97-AF65-F5344CB8AC3E}">
        <p14:creationId xmlns:p14="http://schemas.microsoft.com/office/powerpoint/2010/main" val="235610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B9DB47D-0135-4801-81E1-FC9B87AAB2D6}" type="slidenum">
              <a:rPr lang="en-US" altLang="en-US"/>
              <a:pPr>
                <a:defRPr/>
              </a:pPr>
              <a:t>‹#›</a:t>
            </a:fld>
            <a:endParaRPr lang="en-US" altLang="en-US"/>
          </a:p>
        </p:txBody>
      </p:sp>
    </p:spTree>
    <p:extLst>
      <p:ext uri="{BB962C8B-B14F-4D97-AF65-F5344CB8AC3E}">
        <p14:creationId xmlns:p14="http://schemas.microsoft.com/office/powerpoint/2010/main" val="1306559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F84DE515-E9F1-4864-8661-604201824CF4}" type="slidenum">
              <a:rPr lang="en-US" altLang="en-US"/>
              <a:pPr>
                <a:defRPr/>
              </a:pPr>
              <a:t>‹#›</a:t>
            </a:fld>
            <a:endParaRPr lang="en-US" altLang="en-US"/>
          </a:p>
        </p:txBody>
      </p:sp>
    </p:spTree>
    <p:extLst>
      <p:ext uri="{BB962C8B-B14F-4D97-AF65-F5344CB8AC3E}">
        <p14:creationId xmlns:p14="http://schemas.microsoft.com/office/powerpoint/2010/main" val="3538846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7B78761F-E962-4AEC-9A4E-8BEAF0838995}" type="slidenum">
              <a:rPr lang="en-US" altLang="en-US"/>
              <a:pPr>
                <a:defRPr/>
              </a:pPr>
              <a:t>‹#›</a:t>
            </a:fld>
            <a:endParaRPr lang="en-US" altLang="en-US"/>
          </a:p>
        </p:txBody>
      </p:sp>
    </p:spTree>
    <p:extLst>
      <p:ext uri="{BB962C8B-B14F-4D97-AF65-F5344CB8AC3E}">
        <p14:creationId xmlns:p14="http://schemas.microsoft.com/office/powerpoint/2010/main" val="4060612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B5D83948-8943-43F2-82E1-F5E0AF746A6D}" type="slidenum">
              <a:rPr lang="en-US" altLang="en-US"/>
              <a:pPr>
                <a:defRPr/>
              </a:pPr>
              <a:t>‹#›</a:t>
            </a:fld>
            <a:endParaRPr lang="en-US" altLang="en-US"/>
          </a:p>
        </p:txBody>
      </p:sp>
    </p:spTree>
    <p:extLst>
      <p:ext uri="{BB962C8B-B14F-4D97-AF65-F5344CB8AC3E}">
        <p14:creationId xmlns:p14="http://schemas.microsoft.com/office/powerpoint/2010/main" val="2242347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313E74B-A30A-4444-93D0-B5F92F01C9CB}" type="slidenum">
              <a:rPr lang="en-US" altLang="en-US"/>
              <a:pPr>
                <a:defRPr/>
              </a:pPr>
              <a:t>‹#›</a:t>
            </a:fld>
            <a:endParaRPr lang="en-US" altLang="en-US"/>
          </a:p>
        </p:txBody>
      </p:sp>
    </p:spTree>
    <p:extLst>
      <p:ext uri="{BB962C8B-B14F-4D97-AF65-F5344CB8AC3E}">
        <p14:creationId xmlns:p14="http://schemas.microsoft.com/office/powerpoint/2010/main" val="11902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7F11E33-80ED-4D99-912F-A56836CCACD7}" type="slidenum">
              <a:rPr lang="en-US" altLang="en-US"/>
              <a:pPr>
                <a:defRPr/>
              </a:pPr>
              <a:t>‹#›</a:t>
            </a:fld>
            <a:endParaRPr lang="en-US" altLang="en-US"/>
          </a:p>
        </p:txBody>
      </p:sp>
    </p:spTree>
    <p:extLst>
      <p:ext uri="{BB962C8B-B14F-4D97-AF65-F5344CB8AC3E}">
        <p14:creationId xmlns:p14="http://schemas.microsoft.com/office/powerpoint/2010/main" val="77470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9623DFE-FC10-45B5-A980-2575B13D91C0}" type="slidenum">
              <a:rPr lang="en-US" altLang="en-US"/>
              <a:pPr>
                <a:defRPr/>
              </a:pPr>
              <a:t>‹#›</a:t>
            </a:fld>
            <a:endParaRPr lang="en-US" altLang="en-US"/>
          </a:p>
        </p:txBody>
      </p:sp>
    </p:spTree>
    <p:extLst>
      <p:ext uri="{BB962C8B-B14F-4D97-AF65-F5344CB8AC3E}">
        <p14:creationId xmlns:p14="http://schemas.microsoft.com/office/powerpoint/2010/main" val="2752282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7D598CC-652A-4894-8AC0-5915738392C3}" type="slidenum">
              <a:rPr lang="en-US" altLang="en-US"/>
              <a:pPr>
                <a:defRPr/>
              </a:pPr>
              <a:t>‹#›</a:t>
            </a:fld>
            <a:endParaRPr lang="en-US" altLang="en-US"/>
          </a:p>
        </p:txBody>
      </p:sp>
    </p:spTree>
    <p:extLst>
      <p:ext uri="{BB962C8B-B14F-4D97-AF65-F5344CB8AC3E}">
        <p14:creationId xmlns:p14="http://schemas.microsoft.com/office/powerpoint/2010/main" val="2240193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FD4B496-67B1-4B2E-B6F0-91CAC472F60B}" type="slidenum">
              <a:rPr lang="en-US" altLang="en-US"/>
              <a:pPr>
                <a:defRPr/>
              </a:pPr>
              <a:t>‹#›</a:t>
            </a:fld>
            <a:endParaRPr lang="en-US" altLang="en-US"/>
          </a:p>
        </p:txBody>
      </p:sp>
    </p:spTree>
    <p:extLst>
      <p:ext uri="{BB962C8B-B14F-4D97-AF65-F5344CB8AC3E}">
        <p14:creationId xmlns:p14="http://schemas.microsoft.com/office/powerpoint/2010/main" val="953391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81EA7C1-84B9-45A0-8121-E7853F6179D4}" type="slidenum">
              <a:rPr lang="en-US" altLang="en-US"/>
              <a:pPr>
                <a:defRPr/>
              </a:pPr>
              <a:t>‹#›</a:t>
            </a:fld>
            <a:endParaRPr lang="en-US" altLang="en-US"/>
          </a:p>
        </p:txBody>
      </p:sp>
    </p:spTree>
    <p:extLst>
      <p:ext uri="{BB962C8B-B14F-4D97-AF65-F5344CB8AC3E}">
        <p14:creationId xmlns:p14="http://schemas.microsoft.com/office/powerpoint/2010/main" val="84321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F38D880-13F3-4A2E-9E52-61536C985F83}" type="slidenum">
              <a:rPr lang="en-US" altLang="en-US"/>
              <a:pPr>
                <a:defRPr/>
              </a:pPr>
              <a:t>‹#›</a:t>
            </a:fld>
            <a:endParaRPr lang="en-US" altLang="en-US"/>
          </a:p>
        </p:txBody>
      </p:sp>
    </p:spTree>
    <p:extLst>
      <p:ext uri="{BB962C8B-B14F-4D97-AF65-F5344CB8AC3E}">
        <p14:creationId xmlns:p14="http://schemas.microsoft.com/office/powerpoint/2010/main" val="3582000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30760FF-F386-4DCF-ADDA-C8CBF8EB01EE}" type="slidenum">
              <a:rPr lang="en-US" altLang="en-US"/>
              <a:pPr>
                <a:defRPr/>
              </a:pPr>
              <a:t>‹#›</a:t>
            </a:fld>
            <a:endParaRPr lang="en-US" altLang="en-US"/>
          </a:p>
        </p:txBody>
      </p:sp>
    </p:spTree>
    <p:extLst>
      <p:ext uri="{BB962C8B-B14F-4D97-AF65-F5344CB8AC3E}">
        <p14:creationId xmlns:p14="http://schemas.microsoft.com/office/powerpoint/2010/main" val="2776200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1C0E92E-D57D-4D56-8BC0-0D54C7C5AA44}" type="slidenum">
              <a:rPr lang="en-US" altLang="en-US"/>
              <a:pPr>
                <a:defRPr/>
              </a:pPr>
              <a:t>‹#›</a:t>
            </a:fld>
            <a:endParaRPr lang="en-US" altLang="en-US"/>
          </a:p>
        </p:txBody>
      </p:sp>
    </p:spTree>
    <p:extLst>
      <p:ext uri="{BB962C8B-B14F-4D97-AF65-F5344CB8AC3E}">
        <p14:creationId xmlns:p14="http://schemas.microsoft.com/office/powerpoint/2010/main" val="922586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13633EF2-F542-468F-AABE-514A69B7FCAD}" type="slidenum">
              <a:rPr lang="en-US" altLang="en-US"/>
              <a:pPr>
                <a:defRPr/>
              </a:pPr>
              <a:t>‹#›</a:t>
            </a:fld>
            <a:endParaRPr lang="en-US" altLang="en-US"/>
          </a:p>
        </p:txBody>
      </p:sp>
    </p:spTree>
    <p:extLst>
      <p:ext uri="{BB962C8B-B14F-4D97-AF65-F5344CB8AC3E}">
        <p14:creationId xmlns:p14="http://schemas.microsoft.com/office/powerpoint/2010/main" val="2714287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23314117-CC35-457F-8CE4-4E716FDF4845}" type="slidenum">
              <a:rPr lang="en-US" altLang="en-US"/>
              <a:pPr>
                <a:defRPr/>
              </a:pPr>
              <a:t>‹#›</a:t>
            </a:fld>
            <a:endParaRPr lang="en-US" altLang="en-US"/>
          </a:p>
        </p:txBody>
      </p:sp>
    </p:spTree>
    <p:extLst>
      <p:ext uri="{BB962C8B-B14F-4D97-AF65-F5344CB8AC3E}">
        <p14:creationId xmlns:p14="http://schemas.microsoft.com/office/powerpoint/2010/main" val="171214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0C850E2A-1B1D-4A6E-A61D-C3E983D0F901}" type="slidenum">
              <a:rPr lang="en-US" altLang="en-US"/>
              <a:pPr>
                <a:defRPr/>
              </a:pPr>
              <a:t>‹#›</a:t>
            </a:fld>
            <a:endParaRPr lang="en-US" altLang="en-US"/>
          </a:p>
        </p:txBody>
      </p:sp>
    </p:spTree>
    <p:extLst>
      <p:ext uri="{BB962C8B-B14F-4D97-AF65-F5344CB8AC3E}">
        <p14:creationId xmlns:p14="http://schemas.microsoft.com/office/powerpoint/2010/main" val="282885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3232C3F-5F89-4339-8CED-9C7A2D9B9507}" type="slidenum">
              <a:rPr lang="en-US" altLang="en-US"/>
              <a:pPr>
                <a:defRPr/>
              </a:pPr>
              <a:t>‹#›</a:t>
            </a:fld>
            <a:endParaRPr lang="en-US" altLang="en-US"/>
          </a:p>
        </p:txBody>
      </p:sp>
    </p:spTree>
    <p:extLst>
      <p:ext uri="{BB962C8B-B14F-4D97-AF65-F5344CB8AC3E}">
        <p14:creationId xmlns:p14="http://schemas.microsoft.com/office/powerpoint/2010/main" val="2948732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5C549FD-AF6E-4449-81D7-BB4B1260ADF3}" type="slidenum">
              <a:rPr lang="en-US" altLang="en-US"/>
              <a:pPr>
                <a:defRPr/>
              </a:pPr>
              <a:t>‹#›</a:t>
            </a:fld>
            <a:endParaRPr lang="en-US" altLang="en-US"/>
          </a:p>
        </p:txBody>
      </p:sp>
    </p:spTree>
    <p:extLst>
      <p:ext uri="{BB962C8B-B14F-4D97-AF65-F5344CB8AC3E}">
        <p14:creationId xmlns:p14="http://schemas.microsoft.com/office/powerpoint/2010/main" val="1753404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722F059-4140-455F-BD39-C0C4FA0B79E8}" type="slidenum">
              <a:rPr lang="en-US" altLang="en-US"/>
              <a:pPr>
                <a:defRPr/>
              </a:pPr>
              <a:t>‹#›</a:t>
            </a:fld>
            <a:endParaRPr lang="en-US" altLang="en-US"/>
          </a:p>
        </p:txBody>
      </p:sp>
    </p:spTree>
    <p:extLst>
      <p:ext uri="{BB962C8B-B14F-4D97-AF65-F5344CB8AC3E}">
        <p14:creationId xmlns:p14="http://schemas.microsoft.com/office/powerpoint/2010/main" val="492129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3B3D097-C027-4CB3-92A5-EA61A1A55C56}" type="slidenum">
              <a:rPr lang="en-US" altLang="en-US"/>
              <a:pPr>
                <a:defRPr/>
              </a:pPr>
              <a:t>‹#›</a:t>
            </a:fld>
            <a:endParaRPr lang="en-US" altLang="en-US"/>
          </a:p>
        </p:txBody>
      </p:sp>
    </p:spTree>
    <p:extLst>
      <p:ext uri="{BB962C8B-B14F-4D97-AF65-F5344CB8AC3E}">
        <p14:creationId xmlns:p14="http://schemas.microsoft.com/office/powerpoint/2010/main" val="1856874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8A3CC9E-93CF-4BDE-8C12-FA665ED41BF8}" type="slidenum">
              <a:rPr lang="en-US" altLang="en-US"/>
              <a:pPr>
                <a:defRPr/>
              </a:pPr>
              <a:t>‹#›</a:t>
            </a:fld>
            <a:endParaRPr lang="en-US" altLang="en-US"/>
          </a:p>
        </p:txBody>
      </p:sp>
    </p:spTree>
    <p:extLst>
      <p:ext uri="{BB962C8B-B14F-4D97-AF65-F5344CB8AC3E}">
        <p14:creationId xmlns:p14="http://schemas.microsoft.com/office/powerpoint/2010/main" val="1531787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ltLang="en-US"/>
          </a:p>
        </p:txBody>
      </p:sp>
      <p:sp>
        <p:nvSpPr>
          <p:cNvPr id="9" name="Slide Number Placeholder 5"/>
          <p:cNvSpPr>
            <a:spLocks noGrp="1"/>
          </p:cNvSpPr>
          <p:nvPr>
            <p:ph type="sldNum" sz="quarter" idx="17"/>
          </p:nvPr>
        </p:nvSpPr>
        <p:spPr/>
        <p:txBody>
          <a:bodyPr/>
          <a:lstStyle>
            <a:lvl1pPr>
              <a:defRPr/>
            </a:lvl1pPr>
          </a:lstStyle>
          <a:p>
            <a:pPr>
              <a:defRPr/>
            </a:pPr>
            <a:fld id="{425A8FB6-922F-465F-8B1F-385F2D971C2D}" type="slidenum">
              <a:rPr lang="en-US" altLang="en-US"/>
              <a:pPr>
                <a:defRPr/>
              </a:pPr>
              <a:t>‹#›</a:t>
            </a:fld>
            <a:endParaRPr lang="en-US" altLang="en-US"/>
          </a:p>
        </p:txBody>
      </p:sp>
    </p:spTree>
    <p:extLst>
      <p:ext uri="{BB962C8B-B14F-4D97-AF65-F5344CB8AC3E}">
        <p14:creationId xmlns:p14="http://schemas.microsoft.com/office/powerpoint/2010/main" val="491645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B6C3717-2148-4BC8-B3F1-6CB7DBF3782B}" type="slidenum">
              <a:rPr lang="en-US" altLang="en-US"/>
              <a:pPr>
                <a:defRPr/>
              </a:pPr>
              <a:t>‹#›</a:t>
            </a:fld>
            <a:endParaRPr lang="en-US" altLang="en-US"/>
          </a:p>
        </p:txBody>
      </p:sp>
    </p:spTree>
    <p:extLst>
      <p:ext uri="{BB962C8B-B14F-4D97-AF65-F5344CB8AC3E}">
        <p14:creationId xmlns:p14="http://schemas.microsoft.com/office/powerpoint/2010/main" val="531191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ltLang="en-US"/>
          </a:p>
        </p:txBody>
      </p:sp>
      <p:sp>
        <p:nvSpPr>
          <p:cNvPr id="12" name="Footer Placeholder 4"/>
          <p:cNvSpPr>
            <a:spLocks noGrp="1"/>
          </p:cNvSpPr>
          <p:nvPr>
            <p:ph type="ftr" sz="quarter" idx="19"/>
          </p:nvPr>
        </p:nvSpPr>
        <p:spPr/>
        <p:txBody>
          <a:bodyPr/>
          <a:lstStyle>
            <a:lvl1pPr>
              <a:defRPr/>
            </a:lvl1pPr>
          </a:lstStyle>
          <a:p>
            <a:pPr>
              <a:defRPr/>
            </a:pPr>
            <a:endParaRPr lang="en-US" altLang="en-US"/>
          </a:p>
        </p:txBody>
      </p:sp>
      <p:sp>
        <p:nvSpPr>
          <p:cNvPr id="13" name="Slide Number Placeholder 5"/>
          <p:cNvSpPr>
            <a:spLocks noGrp="1"/>
          </p:cNvSpPr>
          <p:nvPr>
            <p:ph type="sldNum" sz="quarter" idx="20"/>
          </p:nvPr>
        </p:nvSpPr>
        <p:spPr/>
        <p:txBody>
          <a:bodyPr/>
          <a:lstStyle>
            <a:lvl1pPr>
              <a:defRPr/>
            </a:lvl1pPr>
          </a:lstStyle>
          <a:p>
            <a:pPr>
              <a:defRPr/>
            </a:pPr>
            <a:fld id="{5B42AAD9-63FC-4EF7-9DE5-989F4ABE8CC3}" type="slidenum">
              <a:rPr lang="en-US" altLang="en-US"/>
              <a:pPr>
                <a:defRPr/>
              </a:pPr>
              <a:t>‹#›</a:t>
            </a:fld>
            <a:endParaRPr lang="en-US" altLang="en-US"/>
          </a:p>
        </p:txBody>
      </p:sp>
    </p:spTree>
    <p:extLst>
      <p:ext uri="{BB962C8B-B14F-4D97-AF65-F5344CB8AC3E}">
        <p14:creationId xmlns:p14="http://schemas.microsoft.com/office/powerpoint/2010/main" val="11361589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ltLang="en-US"/>
          </a:p>
        </p:txBody>
      </p:sp>
      <p:sp>
        <p:nvSpPr>
          <p:cNvPr id="16" name="Footer Placeholder 4"/>
          <p:cNvSpPr>
            <a:spLocks noGrp="1"/>
          </p:cNvSpPr>
          <p:nvPr>
            <p:ph type="ftr" sz="quarter" idx="24"/>
          </p:nvPr>
        </p:nvSpPr>
        <p:spPr/>
        <p:txBody>
          <a:bodyPr/>
          <a:lstStyle>
            <a:lvl1pPr>
              <a:defRPr/>
            </a:lvl1pPr>
          </a:lstStyle>
          <a:p>
            <a:pPr>
              <a:defRPr/>
            </a:pPr>
            <a:endParaRPr lang="en-US" altLang="en-US"/>
          </a:p>
        </p:txBody>
      </p:sp>
      <p:sp>
        <p:nvSpPr>
          <p:cNvPr id="17" name="Slide Number Placeholder 5"/>
          <p:cNvSpPr>
            <a:spLocks noGrp="1"/>
          </p:cNvSpPr>
          <p:nvPr>
            <p:ph type="sldNum" sz="quarter" idx="25"/>
          </p:nvPr>
        </p:nvSpPr>
        <p:spPr/>
        <p:txBody>
          <a:bodyPr/>
          <a:lstStyle>
            <a:lvl1pPr>
              <a:defRPr/>
            </a:lvl1pPr>
          </a:lstStyle>
          <a:p>
            <a:pPr>
              <a:defRPr/>
            </a:pPr>
            <a:fld id="{107A2226-CBDD-4E2C-B16F-910A7694BDC9}" type="slidenum">
              <a:rPr lang="en-US" altLang="en-US"/>
              <a:pPr>
                <a:defRPr/>
              </a:pPr>
              <a:t>‹#›</a:t>
            </a:fld>
            <a:endParaRPr lang="en-US" altLang="en-US"/>
          </a:p>
        </p:txBody>
      </p:sp>
    </p:spTree>
    <p:extLst>
      <p:ext uri="{BB962C8B-B14F-4D97-AF65-F5344CB8AC3E}">
        <p14:creationId xmlns:p14="http://schemas.microsoft.com/office/powerpoint/2010/main" val="2291744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FD579C3-0DB7-436F-819F-7A703ED4F210}" type="slidenum">
              <a:rPr lang="en-US" altLang="en-US"/>
              <a:pPr>
                <a:defRPr/>
              </a:pPr>
              <a:t>‹#›</a:t>
            </a:fld>
            <a:endParaRPr lang="en-US" altLang="en-US"/>
          </a:p>
        </p:txBody>
      </p:sp>
    </p:spTree>
    <p:extLst>
      <p:ext uri="{BB962C8B-B14F-4D97-AF65-F5344CB8AC3E}">
        <p14:creationId xmlns:p14="http://schemas.microsoft.com/office/powerpoint/2010/main" val="2712205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C1BAD8C-043F-448C-BCF2-BA4F612730A2}" type="slidenum">
              <a:rPr lang="en-US" altLang="en-US"/>
              <a:pPr>
                <a:defRPr/>
              </a:pPr>
              <a:t>‹#›</a:t>
            </a:fld>
            <a:endParaRPr lang="en-US" altLang="en-US"/>
          </a:p>
        </p:txBody>
      </p:sp>
    </p:spTree>
    <p:extLst>
      <p:ext uri="{BB962C8B-B14F-4D97-AF65-F5344CB8AC3E}">
        <p14:creationId xmlns:p14="http://schemas.microsoft.com/office/powerpoint/2010/main" val="96452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F77E7C6-1468-45EC-AC21-9D42B4D05249}" type="slidenum">
              <a:rPr lang="en-US" altLang="en-US"/>
              <a:pPr>
                <a:defRPr/>
              </a:pPr>
              <a:t>‹#›</a:t>
            </a:fld>
            <a:endParaRPr lang="en-US" altLang="en-US"/>
          </a:p>
        </p:txBody>
      </p:sp>
    </p:spTree>
    <p:extLst>
      <p:ext uri="{BB962C8B-B14F-4D97-AF65-F5344CB8AC3E}">
        <p14:creationId xmlns:p14="http://schemas.microsoft.com/office/powerpoint/2010/main" val="398944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2056BB31-CBA5-42C0-8D8D-67BEC2098611}" type="slidenum">
              <a:rPr lang="en-US" altLang="en-US"/>
              <a:pPr>
                <a:defRPr/>
              </a:pPr>
              <a:t>‹#›</a:t>
            </a:fld>
            <a:endParaRPr lang="en-US" altLang="en-US"/>
          </a:p>
        </p:txBody>
      </p:sp>
    </p:spTree>
    <p:extLst>
      <p:ext uri="{BB962C8B-B14F-4D97-AF65-F5344CB8AC3E}">
        <p14:creationId xmlns:p14="http://schemas.microsoft.com/office/powerpoint/2010/main" val="13334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89861798-BC3B-4F26-AA66-95175124BAD1}" type="slidenum">
              <a:rPr lang="en-US" altLang="en-US"/>
              <a:pPr>
                <a:defRPr/>
              </a:pPr>
              <a:t>‹#›</a:t>
            </a:fld>
            <a:endParaRPr lang="en-US" altLang="en-US"/>
          </a:p>
        </p:txBody>
      </p:sp>
    </p:spTree>
    <p:extLst>
      <p:ext uri="{BB962C8B-B14F-4D97-AF65-F5344CB8AC3E}">
        <p14:creationId xmlns:p14="http://schemas.microsoft.com/office/powerpoint/2010/main" val="109891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42025298-538A-4409-B2F7-F7D0FDB60CCB}" type="slidenum">
              <a:rPr lang="en-US" altLang="en-US"/>
              <a:pPr>
                <a:defRPr/>
              </a:pPr>
              <a:t>‹#›</a:t>
            </a:fld>
            <a:endParaRPr lang="en-US" altLang="en-US"/>
          </a:p>
        </p:txBody>
      </p:sp>
    </p:spTree>
    <p:extLst>
      <p:ext uri="{BB962C8B-B14F-4D97-AF65-F5344CB8AC3E}">
        <p14:creationId xmlns:p14="http://schemas.microsoft.com/office/powerpoint/2010/main" val="192350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8CCC281-4602-481A-9AEA-6F127CEBD939}" type="slidenum">
              <a:rPr lang="en-US" altLang="en-US"/>
              <a:pPr>
                <a:defRPr/>
              </a:pPr>
              <a:t>‹#›</a:t>
            </a:fld>
            <a:endParaRPr lang="en-US" altLang="en-US"/>
          </a:p>
        </p:txBody>
      </p:sp>
    </p:spTree>
    <p:extLst>
      <p:ext uri="{BB962C8B-B14F-4D97-AF65-F5344CB8AC3E}">
        <p14:creationId xmlns:p14="http://schemas.microsoft.com/office/powerpoint/2010/main" val="261537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268E18D-1B7D-4C70-A2C8-F536A666727D}" type="slidenum">
              <a:rPr lang="en-US" altLang="en-US"/>
              <a:pPr>
                <a:defRPr/>
              </a:pPr>
              <a:t>‹#›</a:t>
            </a:fld>
            <a:endParaRPr lang="en-US" altLang="en-US"/>
          </a:p>
        </p:txBody>
      </p:sp>
    </p:spTree>
    <p:extLst>
      <p:ext uri="{BB962C8B-B14F-4D97-AF65-F5344CB8AC3E}">
        <p14:creationId xmlns:p14="http://schemas.microsoft.com/office/powerpoint/2010/main" val="80084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24780CE-A7E5-468E-9B75-E47BE3CA0C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E64562-383F-4914-B8F5-912CAB306C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90"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91"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lt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626FB21B-A8FB-4A4D-8E5D-B1EC82544936}"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91" r:id="rId12"/>
    <p:sldLayoutId id="2147483988" r:id="rId13"/>
    <p:sldLayoutId id="2147483992" r:id="rId14"/>
    <p:sldLayoutId id="2147483993" r:id="rId15"/>
    <p:sldLayoutId id="2147483989" r:id="rId16"/>
    <p:sldLayoutId id="2147483990"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www.plainlanguage.gov/howto/tipsforstarting/"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hyperlink" Target="https://www.cms.gov/Outreach-and-Education/Medicare-Learning-Network-MLN/MLNProducts/Downloads/ChronicCareManagement.pdf" TargetMode="Externa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noChangeArrowheads="1"/>
          </p:cNvSpPr>
          <p:nvPr>
            <p:ph type="ctrTitle"/>
          </p:nvPr>
        </p:nvSpPr>
        <p:spPr>
          <a:xfrm>
            <a:off x="228600" y="1447800"/>
            <a:ext cx="8077200" cy="3328988"/>
          </a:xfrm>
        </p:spPr>
        <p:txBody>
          <a:bodyPr/>
          <a:lstStyle/>
          <a:p>
            <a:pPr eaLnBrk="1" hangingPunct="1"/>
            <a:r>
              <a:rPr lang="en-US" altLang="en-US" sz="4000" dirty="0" smtClean="0">
                <a:solidFill>
                  <a:srgbClr val="FFFF00"/>
                </a:solidFill>
              </a:rPr>
              <a:t>Community Health Care Center Health Literacy Plan</a:t>
            </a:r>
          </a:p>
        </p:txBody>
      </p:sp>
      <p:sp>
        <p:nvSpPr>
          <p:cNvPr id="5123" name="Rectangle 12"/>
          <p:cNvSpPr>
            <a:spLocks noGrp="1" noChangeArrowheads="1"/>
          </p:cNvSpPr>
          <p:nvPr>
            <p:ph type="subTitle" idx="1"/>
          </p:nvPr>
        </p:nvSpPr>
        <p:spPr>
          <a:xfrm>
            <a:off x="228600" y="2057400"/>
            <a:ext cx="4953000" cy="914400"/>
          </a:xfrm>
        </p:spPr>
        <p:txBody>
          <a:bodyPr rtlCol="0">
            <a:normAutofit/>
          </a:bodyPr>
          <a:lstStyle/>
          <a:p>
            <a:pPr defTabSz="457207" eaLnBrk="1" fontAlgn="auto" hangingPunct="1">
              <a:spcAft>
                <a:spcPts val="0"/>
              </a:spcAft>
              <a:buClr>
                <a:schemeClr val="bg2">
                  <a:lumMod val="40000"/>
                  <a:lumOff val="60000"/>
                </a:schemeClr>
              </a:buClr>
              <a:buFont typeface="Wingdings 3" charset="2"/>
              <a:buNone/>
              <a:defRPr/>
            </a:pPr>
            <a:r>
              <a:rPr lang="en-US" altLang="en-US" dirty="0" smtClean="0"/>
              <a:t>Game plan for heart failure patients</a:t>
            </a:r>
          </a:p>
        </p:txBody>
      </p:sp>
      <p:sp>
        <p:nvSpPr>
          <p:cNvPr id="2" name="TextBox 1"/>
          <p:cNvSpPr txBox="1"/>
          <p:nvPr/>
        </p:nvSpPr>
        <p:spPr>
          <a:xfrm>
            <a:off x="3810000" y="5105400"/>
            <a:ext cx="2069797" cy="1200329"/>
          </a:xfrm>
          <a:prstGeom prst="rect">
            <a:avLst/>
          </a:prstGeom>
          <a:noFill/>
        </p:spPr>
        <p:txBody>
          <a:bodyPr wrap="none" rtlCol="0">
            <a:spAutoFit/>
          </a:bodyPr>
          <a:lstStyle/>
          <a:p>
            <a:r>
              <a:rPr lang="en-US" dirty="0" smtClean="0"/>
              <a:t>Kaye </a:t>
            </a:r>
            <a:r>
              <a:rPr lang="en-US" dirty="0" err="1" smtClean="0"/>
              <a:t>Geaney</a:t>
            </a:r>
            <a:endParaRPr lang="en-US" dirty="0" smtClean="0"/>
          </a:p>
          <a:p>
            <a:r>
              <a:rPr lang="en-US" dirty="0" smtClean="0"/>
              <a:t>Mandy </a:t>
            </a:r>
            <a:r>
              <a:rPr lang="en-US" dirty="0" err="1" smtClean="0"/>
              <a:t>Gensimore</a:t>
            </a:r>
            <a:endParaRPr lang="en-US" dirty="0" smtClean="0"/>
          </a:p>
          <a:p>
            <a:r>
              <a:rPr lang="en-US" dirty="0" smtClean="0"/>
              <a:t>Jane </a:t>
            </a:r>
            <a:r>
              <a:rPr lang="en-US" dirty="0" err="1" smtClean="0"/>
              <a:t>Kellam</a:t>
            </a:r>
            <a:endParaRPr lang="en-US" dirty="0" smtClean="0"/>
          </a:p>
          <a:p>
            <a:r>
              <a:rPr lang="en-US" dirty="0" smtClean="0"/>
              <a:t>Clarke Krugman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barrier</a:t>
            </a:r>
            <a:endParaRPr lang="en-US" dirty="0"/>
          </a:p>
        </p:txBody>
      </p:sp>
      <p:sp>
        <p:nvSpPr>
          <p:cNvPr id="3" name="Content Placeholder 2"/>
          <p:cNvSpPr>
            <a:spLocks noGrp="1"/>
          </p:cNvSpPr>
          <p:nvPr>
            <p:ph idx="1"/>
          </p:nvPr>
        </p:nvSpPr>
        <p:spPr>
          <a:xfrm>
            <a:off x="827088" y="2052638"/>
            <a:ext cx="6711950" cy="2747962"/>
          </a:xfrm>
        </p:spPr>
        <p:txBody>
          <a:bodyPr/>
          <a:lstStyle/>
          <a:p>
            <a:r>
              <a:rPr lang="en-US" sz="2400" dirty="0" smtClean="0">
                <a:solidFill>
                  <a:srgbClr val="FFFF00"/>
                </a:solidFill>
              </a:rPr>
              <a:t>One in five persons in the United States speak a language other than English</a:t>
            </a:r>
          </a:p>
          <a:p>
            <a:pPr lvl="1"/>
            <a:r>
              <a:rPr lang="en-US" sz="2200" dirty="0" smtClean="0"/>
              <a:t>This affects:</a:t>
            </a:r>
          </a:p>
          <a:p>
            <a:pPr lvl="1"/>
            <a:r>
              <a:rPr lang="en-US" sz="2200" dirty="0" smtClean="0"/>
              <a:t>Reading and writing </a:t>
            </a:r>
          </a:p>
          <a:p>
            <a:pPr lvl="1"/>
            <a:r>
              <a:rPr lang="en-US" sz="2200" dirty="0" smtClean="0"/>
              <a:t>Language and Speaking </a:t>
            </a:r>
          </a:p>
          <a:p>
            <a:pPr lvl="1"/>
            <a:r>
              <a:rPr lang="en-US" sz="2200" dirty="0" smtClean="0"/>
              <a:t>Numeracy – math (Toolkit, 2015)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88" y="4800600"/>
            <a:ext cx="7135368" cy="1647825"/>
          </a:xfrm>
          <a:prstGeom prst="rect">
            <a:avLst/>
          </a:prstGeom>
        </p:spPr>
      </p:pic>
    </p:spTree>
    <p:extLst>
      <p:ext uri="{BB962C8B-B14F-4D97-AF65-F5344CB8AC3E}">
        <p14:creationId xmlns:p14="http://schemas.microsoft.com/office/powerpoint/2010/main" val="260311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a:t>
            </a:r>
            <a:endParaRPr lang="en-US" dirty="0"/>
          </a:p>
        </p:txBody>
      </p:sp>
      <p:sp>
        <p:nvSpPr>
          <p:cNvPr id="3" name="Content Placeholder 2"/>
          <p:cNvSpPr>
            <a:spLocks noGrp="1"/>
          </p:cNvSpPr>
          <p:nvPr>
            <p:ph idx="1"/>
          </p:nvPr>
        </p:nvSpPr>
        <p:spPr/>
        <p:txBody>
          <a:bodyPr/>
          <a:lstStyle/>
          <a:p>
            <a:r>
              <a:rPr lang="en-US" sz="2400" dirty="0" smtClean="0">
                <a:solidFill>
                  <a:srgbClr val="FFFF00"/>
                </a:solidFill>
              </a:rPr>
              <a:t>Health literacy is part of a larger issue:</a:t>
            </a:r>
          </a:p>
          <a:p>
            <a:pPr marL="0" indent="0">
              <a:buNone/>
            </a:pPr>
            <a:endParaRPr lang="en-US" sz="2400" dirty="0" smtClean="0"/>
          </a:p>
          <a:p>
            <a:r>
              <a:rPr lang="en-US" sz="2400" dirty="0" smtClean="0"/>
              <a:t>50% of adults cannot read a book written at an eighth grade level</a:t>
            </a:r>
          </a:p>
          <a:p>
            <a:pPr marL="0" indent="0">
              <a:buNone/>
            </a:pPr>
            <a:endParaRPr lang="en-US" sz="2400" dirty="0" smtClean="0"/>
          </a:p>
          <a:p>
            <a:r>
              <a:rPr lang="en-US" sz="2400" dirty="0" smtClean="0"/>
              <a:t>45 million are functionally illiterate and read below a 5th grade level</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2238" y="4827094"/>
            <a:ext cx="2133600" cy="1421306"/>
          </a:xfrm>
          <a:prstGeom prst="rect">
            <a:avLst/>
          </a:prstGeom>
        </p:spPr>
      </p:pic>
      <p:sp>
        <p:nvSpPr>
          <p:cNvPr id="4" name="TextBox 3"/>
          <p:cNvSpPr txBox="1"/>
          <p:nvPr/>
        </p:nvSpPr>
        <p:spPr>
          <a:xfrm>
            <a:off x="1066800" y="5715000"/>
            <a:ext cx="2954655" cy="369332"/>
          </a:xfrm>
          <a:prstGeom prst="rect">
            <a:avLst/>
          </a:prstGeom>
          <a:noFill/>
        </p:spPr>
        <p:txBody>
          <a:bodyPr wrap="none" rtlCol="0">
            <a:spAutoFit/>
          </a:bodyPr>
          <a:lstStyle/>
          <a:p>
            <a:r>
              <a:rPr lang="en-US" dirty="0" smtClean="0"/>
              <a:t>(Singleton &amp; Krause, 2009)</a:t>
            </a:r>
            <a:endParaRPr lang="en-US" dirty="0"/>
          </a:p>
        </p:txBody>
      </p:sp>
    </p:spTree>
    <p:extLst>
      <p:ext uri="{BB962C8B-B14F-4D97-AF65-F5344CB8AC3E}">
        <p14:creationId xmlns:p14="http://schemas.microsoft.com/office/powerpoint/2010/main" val="2912738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Two programs that address health literacy</a:t>
            </a:r>
          </a:p>
        </p:txBody>
      </p:sp>
      <p:sp>
        <p:nvSpPr>
          <p:cNvPr id="25603" name="Content Placeholder 2"/>
          <p:cNvSpPr>
            <a:spLocks noGrp="1"/>
          </p:cNvSpPr>
          <p:nvPr>
            <p:ph idx="1"/>
          </p:nvPr>
        </p:nvSpPr>
        <p:spPr>
          <a:xfrm>
            <a:off x="304800" y="2286000"/>
            <a:ext cx="6858000" cy="4195763"/>
          </a:xfrm>
        </p:spPr>
        <p:txBody>
          <a:bodyPr/>
          <a:lstStyle/>
          <a:p>
            <a:pPr eaLnBrk="1" hangingPunct="1"/>
            <a:r>
              <a:rPr lang="en-US" altLang="en-US" sz="2400" b="1" dirty="0" smtClean="0">
                <a:solidFill>
                  <a:srgbClr val="FFFF00"/>
                </a:solidFill>
              </a:rPr>
              <a:t>1. National Action Plan to Improve Literacy</a:t>
            </a:r>
          </a:p>
          <a:p>
            <a:pPr lvl="1" eaLnBrk="1" hangingPunct="1"/>
            <a:r>
              <a:rPr lang="en-US" altLang="en-US" sz="2400" dirty="0" smtClean="0"/>
              <a:t>Goal: re-structure the way health information is created and distributed</a:t>
            </a:r>
          </a:p>
          <a:p>
            <a:pPr eaLnBrk="1" hangingPunct="1"/>
            <a:r>
              <a:rPr lang="en-US" altLang="en-US" sz="2400" dirty="0" smtClean="0"/>
              <a:t>Based on principles that:</a:t>
            </a:r>
          </a:p>
          <a:p>
            <a:pPr lvl="1" eaLnBrk="1" hangingPunct="1"/>
            <a:r>
              <a:rPr lang="en-US" altLang="en-US" sz="2400" dirty="0" smtClean="0"/>
              <a:t>(1) Everyone has a right to health information </a:t>
            </a:r>
          </a:p>
          <a:p>
            <a:pPr lvl="1" eaLnBrk="1" hangingPunct="1"/>
            <a:r>
              <a:rPr lang="en-US" altLang="en-US" sz="2400" dirty="0" smtClean="0"/>
              <a:t>(2) Health information should be understandable</a:t>
            </a:r>
          </a:p>
          <a:p>
            <a:pPr marL="0" indent="0" eaLnBrk="1" hangingPunct="1">
              <a:buNone/>
            </a:pPr>
            <a:endParaRPr lang="en-US" altLang="en-US" dirty="0" smtClean="0"/>
          </a:p>
        </p:txBody>
      </p:sp>
      <p:pic>
        <p:nvPicPr>
          <p:cNvPr id="256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10000"/>
            <a:ext cx="2276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6010802"/>
            <a:ext cx="1492781" cy="369332"/>
          </a:xfrm>
          <a:prstGeom prst="rect">
            <a:avLst/>
          </a:prstGeom>
          <a:noFill/>
        </p:spPr>
        <p:txBody>
          <a:bodyPr wrap="none" rtlCol="0">
            <a:spAutoFit/>
          </a:bodyPr>
          <a:lstStyle/>
          <a:p>
            <a:r>
              <a:rPr lang="en-US" dirty="0" smtClean="0"/>
              <a:t>(</a:t>
            </a:r>
            <a:r>
              <a:rPr lang="en-US" dirty="0" err="1" smtClean="0"/>
              <a:t>Baur</a:t>
            </a:r>
            <a:r>
              <a:rPr lang="en-US" dirty="0" smtClean="0"/>
              <a:t>, 2010)</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84188" y="452438"/>
            <a:ext cx="7212012" cy="1400175"/>
          </a:xfrm>
        </p:spPr>
        <p:txBody>
          <a:bodyPr/>
          <a:lstStyle/>
          <a:p>
            <a:pPr eaLnBrk="1" hangingPunct="1"/>
            <a:r>
              <a:rPr lang="en-US" altLang="en-US" smtClean="0"/>
              <a:t>Two programs that address health literacy, cont’d.</a:t>
            </a:r>
          </a:p>
        </p:txBody>
      </p:sp>
      <p:sp>
        <p:nvSpPr>
          <p:cNvPr id="27651" name="Content Placeholder 2"/>
          <p:cNvSpPr>
            <a:spLocks noGrp="1"/>
          </p:cNvSpPr>
          <p:nvPr>
            <p:ph idx="1"/>
          </p:nvPr>
        </p:nvSpPr>
        <p:spPr>
          <a:xfrm>
            <a:off x="484188" y="2017713"/>
            <a:ext cx="6711950" cy="3309937"/>
          </a:xfrm>
        </p:spPr>
        <p:txBody>
          <a:bodyPr/>
          <a:lstStyle/>
          <a:p>
            <a:pPr eaLnBrk="1" hangingPunct="1"/>
            <a:r>
              <a:rPr lang="en-US" altLang="en-US" sz="2400" b="1" dirty="0" smtClean="0">
                <a:solidFill>
                  <a:srgbClr val="FFFF00"/>
                </a:solidFill>
              </a:rPr>
              <a:t>2. Health Literacy Universal Precautions Toolkit</a:t>
            </a:r>
          </a:p>
          <a:p>
            <a:pPr lvl="1" eaLnBrk="1" hangingPunct="1"/>
            <a:r>
              <a:rPr lang="en-US" altLang="en-US" sz="2400" b="1" dirty="0" smtClean="0">
                <a:solidFill>
                  <a:srgbClr val="FFFF00"/>
                </a:solidFill>
              </a:rPr>
              <a:t>Focus: Tools for primary care practice to use</a:t>
            </a:r>
          </a:p>
          <a:p>
            <a:pPr lvl="1" eaLnBrk="1" hangingPunct="1"/>
            <a:r>
              <a:rPr lang="en-US" altLang="en-US" sz="2400" b="1" dirty="0" smtClean="0">
                <a:solidFill>
                  <a:srgbClr val="FFFF00"/>
                </a:solidFill>
              </a:rPr>
              <a:t>Purpose:</a:t>
            </a:r>
          </a:p>
          <a:p>
            <a:pPr lvl="2" eaLnBrk="1" hangingPunct="1"/>
            <a:r>
              <a:rPr lang="en-US" altLang="en-US" sz="2400" dirty="0" smtClean="0">
                <a:solidFill>
                  <a:srgbClr val="FFFFFF"/>
                </a:solidFill>
              </a:rPr>
              <a:t>1. reduce complexity for patients</a:t>
            </a:r>
          </a:p>
          <a:p>
            <a:pPr lvl="2" eaLnBrk="1" hangingPunct="1"/>
            <a:r>
              <a:rPr lang="en-US" altLang="en-US" sz="2400" dirty="0" smtClean="0">
                <a:solidFill>
                  <a:srgbClr val="FFFFFF"/>
                </a:solidFill>
              </a:rPr>
              <a:t>2. increase patient understanding </a:t>
            </a:r>
          </a:p>
          <a:p>
            <a:pPr lvl="2" eaLnBrk="1" hangingPunct="1"/>
            <a:r>
              <a:rPr lang="en-US" altLang="en-US" sz="2400" dirty="0" smtClean="0">
                <a:solidFill>
                  <a:srgbClr val="FFFFFF"/>
                </a:solidFill>
              </a:rPr>
              <a:t>3. better support for patients at all literacy levels </a:t>
            </a:r>
          </a:p>
        </p:txBody>
      </p:sp>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638300"/>
            <a:ext cx="1955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0600" y="6248400"/>
            <a:ext cx="1633845" cy="369332"/>
          </a:xfrm>
          <a:prstGeom prst="rect">
            <a:avLst/>
          </a:prstGeom>
          <a:noFill/>
        </p:spPr>
        <p:txBody>
          <a:bodyPr wrap="none" rtlCol="0">
            <a:spAutoFit/>
          </a:bodyPr>
          <a:lstStyle/>
          <a:p>
            <a:r>
              <a:rPr lang="en-US" dirty="0" smtClean="0"/>
              <a:t>(Toolkit, 2015)</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84188" y="452438"/>
            <a:ext cx="7056437" cy="919162"/>
          </a:xfrm>
        </p:spPr>
        <p:txBody>
          <a:bodyPr/>
          <a:lstStyle/>
          <a:p>
            <a:pPr eaLnBrk="1" hangingPunct="1"/>
            <a:r>
              <a:rPr lang="en-US" altLang="en-US" dirty="0" smtClean="0"/>
              <a:t>The challenge:</a:t>
            </a:r>
          </a:p>
        </p:txBody>
      </p:sp>
      <p:sp>
        <p:nvSpPr>
          <p:cNvPr id="3" name="Content Placeholder 2"/>
          <p:cNvSpPr>
            <a:spLocks noGrp="1"/>
          </p:cNvSpPr>
          <p:nvPr>
            <p:ph idx="1"/>
          </p:nvPr>
        </p:nvSpPr>
        <p:spPr>
          <a:xfrm>
            <a:off x="304800" y="2362200"/>
            <a:ext cx="8686800" cy="4343400"/>
          </a:xfrm>
        </p:spPr>
        <p:txBody>
          <a:bodyPr/>
          <a:lstStyle/>
          <a:p>
            <a:pPr marL="0" indent="0" eaLnBrk="1" hangingPunct="1">
              <a:buFont typeface="Wingdings 3" panose="05040102010807070707" pitchFamily="18" charset="2"/>
              <a:buNone/>
              <a:defRPr/>
            </a:pPr>
            <a:r>
              <a:rPr lang="en-US" b="1" dirty="0">
                <a:solidFill>
                  <a:srgbClr val="FFFF00"/>
                </a:solidFill>
              </a:rPr>
              <a:t>	</a:t>
            </a:r>
            <a:r>
              <a:rPr lang="en-US" sz="2400" b="1" dirty="0" smtClean="0">
                <a:solidFill>
                  <a:srgbClr val="FFFF00"/>
                </a:solidFill>
              </a:rPr>
              <a:t>Scenario: </a:t>
            </a:r>
          </a:p>
          <a:p>
            <a:pPr lvl="1" eaLnBrk="1" hangingPunct="1">
              <a:defRPr/>
            </a:pPr>
            <a:r>
              <a:rPr lang="en-US" sz="2400" dirty="0" smtClean="0"/>
              <a:t>Rural, 200 bed acute care hospital</a:t>
            </a:r>
          </a:p>
          <a:p>
            <a:pPr lvl="1" eaLnBrk="1" hangingPunct="1">
              <a:defRPr/>
            </a:pPr>
            <a:r>
              <a:rPr lang="en-US" sz="2400" dirty="0" smtClean="0"/>
              <a:t>30% of population 60+ years old </a:t>
            </a:r>
          </a:p>
          <a:p>
            <a:pPr lvl="1" eaLnBrk="1" hangingPunct="1">
              <a:defRPr/>
            </a:pPr>
            <a:r>
              <a:rPr lang="en-US" sz="2400" dirty="0" smtClean="0"/>
              <a:t>60% of patients are Medicare </a:t>
            </a:r>
            <a:endParaRPr lang="en-US" sz="2400" dirty="0"/>
          </a:p>
          <a:p>
            <a:pPr marL="457200" lvl="1" indent="0" eaLnBrk="1" hangingPunct="1">
              <a:buFont typeface="Wingdings 3" panose="05040102010807070707" pitchFamily="18" charset="2"/>
              <a:buNone/>
              <a:defRPr/>
            </a:pPr>
            <a:r>
              <a:rPr lang="en-US" sz="2400" b="1" dirty="0" smtClean="0">
                <a:solidFill>
                  <a:srgbClr val="FFFF00"/>
                </a:solidFill>
              </a:rPr>
              <a:t>Goals: </a:t>
            </a:r>
          </a:p>
          <a:p>
            <a:pPr lvl="1" eaLnBrk="1" hangingPunct="1">
              <a:defRPr/>
            </a:pPr>
            <a:r>
              <a:rPr lang="en-US" sz="2400" dirty="0" smtClean="0"/>
              <a:t>Reduce length of stay and readmissions </a:t>
            </a:r>
          </a:p>
          <a:p>
            <a:pPr marL="457200" lvl="1" indent="0" eaLnBrk="1" hangingPunct="1">
              <a:buFont typeface="Wingdings 3" panose="05040102010807070707" pitchFamily="18" charset="2"/>
              <a:buNone/>
              <a:defRPr/>
            </a:pPr>
            <a:r>
              <a:rPr lang="en-US" sz="2400" b="1" dirty="0" smtClean="0">
                <a:solidFill>
                  <a:srgbClr val="FFFF00"/>
                </a:solidFill>
              </a:rPr>
              <a:t>Method:</a:t>
            </a:r>
          </a:p>
          <a:p>
            <a:pPr lvl="1" eaLnBrk="1" hangingPunct="1">
              <a:defRPr/>
            </a:pPr>
            <a:r>
              <a:rPr lang="en-US" sz="2400" dirty="0" smtClean="0"/>
              <a:t>Implement health literacy program</a:t>
            </a:r>
            <a:endParaRPr lang="en-US" sz="2400" dirty="0"/>
          </a:p>
        </p:txBody>
      </p:sp>
      <p:pic>
        <p:nvPicPr>
          <p:cNvPr id="297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2225" y="1219200"/>
            <a:ext cx="624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dirty="0" smtClean="0"/>
              <a:t>Health literacy program curriculum</a:t>
            </a:r>
            <a:br>
              <a:rPr lang="en-US" altLang="en-US" dirty="0" smtClean="0"/>
            </a:br>
            <a:endParaRPr lang="en-US" altLang="en-US" dirty="0" smtClean="0"/>
          </a:p>
        </p:txBody>
      </p:sp>
      <p:sp>
        <p:nvSpPr>
          <p:cNvPr id="31747" name="Content Placeholder 2"/>
          <p:cNvSpPr>
            <a:spLocks noGrp="1"/>
          </p:cNvSpPr>
          <p:nvPr>
            <p:ph idx="1"/>
          </p:nvPr>
        </p:nvSpPr>
        <p:spPr>
          <a:xfrm>
            <a:off x="828675" y="1981200"/>
            <a:ext cx="6711950" cy="4495800"/>
          </a:xfrm>
        </p:spPr>
        <p:txBody>
          <a:bodyPr/>
          <a:lstStyle/>
          <a:p>
            <a:pPr eaLnBrk="1" hangingPunct="1"/>
            <a:r>
              <a:rPr lang="en-US" altLang="en-US" sz="2400" dirty="0" smtClean="0">
                <a:solidFill>
                  <a:srgbClr val="FFFF00"/>
                </a:solidFill>
              </a:rPr>
              <a:t>Using the ARHQ toolkit.</a:t>
            </a:r>
          </a:p>
          <a:p>
            <a:pPr lvl="1" eaLnBrk="1" hangingPunct="1"/>
            <a:r>
              <a:rPr lang="en-US" altLang="en-US" sz="2400" dirty="0" smtClean="0">
                <a:solidFill>
                  <a:srgbClr val="FFFF00"/>
                </a:solidFill>
              </a:rPr>
              <a:t>The AHRQ toolkit is a step-by-step program</a:t>
            </a:r>
          </a:p>
          <a:p>
            <a:pPr lvl="1" eaLnBrk="1" hangingPunct="1"/>
            <a:r>
              <a:rPr lang="en-US" altLang="en-US" sz="2400" dirty="0" smtClean="0">
                <a:solidFill>
                  <a:srgbClr val="FFFF00"/>
                </a:solidFill>
              </a:rPr>
              <a:t>21 tools in Four domains: </a:t>
            </a:r>
          </a:p>
          <a:p>
            <a:pPr lvl="2" eaLnBrk="1" hangingPunct="1">
              <a:buFont typeface="Courier New" panose="02070309020205020404" pitchFamily="49" charset="0"/>
              <a:buChar char="o"/>
            </a:pPr>
            <a:r>
              <a:rPr lang="en-US" sz="2400" dirty="0" smtClean="0"/>
              <a:t>1. Spoken Communication</a:t>
            </a:r>
          </a:p>
          <a:p>
            <a:pPr lvl="2" eaLnBrk="1" hangingPunct="1">
              <a:buFont typeface="Courier New" panose="02070309020205020404" pitchFamily="49" charset="0"/>
              <a:buChar char="o"/>
            </a:pPr>
            <a:r>
              <a:rPr lang="en-US" sz="2400" dirty="0" smtClean="0"/>
              <a:t>2. Written Communication </a:t>
            </a:r>
          </a:p>
          <a:p>
            <a:pPr lvl="2" eaLnBrk="1" hangingPunct="1">
              <a:buFont typeface="Courier New" panose="02070309020205020404" pitchFamily="49" charset="0"/>
              <a:buChar char="o"/>
            </a:pPr>
            <a:r>
              <a:rPr lang="en-US" sz="2400" dirty="0" smtClean="0"/>
              <a:t>3. Self-Management/Empowerment </a:t>
            </a:r>
          </a:p>
          <a:p>
            <a:pPr lvl="2" eaLnBrk="1" hangingPunct="1">
              <a:buFont typeface="Courier New" panose="02070309020205020404" pitchFamily="49" charset="0"/>
              <a:buChar char="o"/>
            </a:pPr>
            <a:r>
              <a:rPr lang="en-US" sz="2400" dirty="0" smtClean="0"/>
              <a:t>4. Supportive Systems</a:t>
            </a:r>
            <a:endParaRPr lang="en-US" altLang="en-US" sz="2400" dirty="0" smtClean="0"/>
          </a:p>
        </p:txBody>
      </p:sp>
      <p:sp>
        <p:nvSpPr>
          <p:cNvPr id="2" name="TextBox 1"/>
          <p:cNvSpPr txBox="1"/>
          <p:nvPr/>
        </p:nvSpPr>
        <p:spPr>
          <a:xfrm>
            <a:off x="1447800" y="6019800"/>
            <a:ext cx="1633845" cy="369332"/>
          </a:xfrm>
          <a:prstGeom prst="rect">
            <a:avLst/>
          </a:prstGeom>
          <a:noFill/>
        </p:spPr>
        <p:txBody>
          <a:bodyPr wrap="none" rtlCol="0">
            <a:spAutoFit/>
          </a:bodyPr>
          <a:lstStyle/>
          <a:p>
            <a:r>
              <a:rPr lang="en-US" dirty="0" smtClean="0"/>
              <a:t>(Toolkit, 2015)</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dirty="0" smtClean="0"/>
              <a:t>Curriculum</a:t>
            </a:r>
          </a:p>
        </p:txBody>
      </p:sp>
      <p:sp>
        <p:nvSpPr>
          <p:cNvPr id="34819" name="Content Placeholder 2"/>
          <p:cNvSpPr>
            <a:spLocks noGrp="1"/>
          </p:cNvSpPr>
          <p:nvPr>
            <p:ph idx="1"/>
          </p:nvPr>
        </p:nvSpPr>
        <p:spPr/>
        <p:txBody>
          <a:bodyPr/>
          <a:lstStyle/>
          <a:p>
            <a:pPr eaLnBrk="1" hangingPunct="1"/>
            <a:r>
              <a:rPr lang="en-US" altLang="en-US" sz="2400" dirty="0" smtClean="0">
                <a:solidFill>
                  <a:srgbClr val="FFFF00"/>
                </a:solidFill>
              </a:rPr>
              <a:t>First: Form the team</a:t>
            </a:r>
          </a:p>
          <a:p>
            <a:pPr marL="0" indent="0" eaLnBrk="1" hangingPunct="1">
              <a:buNone/>
            </a:pPr>
            <a:endParaRPr lang="en-US" altLang="en-US" sz="2400" dirty="0" smtClean="0">
              <a:solidFill>
                <a:srgbClr val="FFFF00"/>
              </a:solidFill>
            </a:endParaRPr>
          </a:p>
          <a:p>
            <a:pPr eaLnBrk="1" hangingPunct="1"/>
            <a:r>
              <a:rPr lang="en-US" altLang="en-US" sz="2400" dirty="0" smtClean="0"/>
              <a:t>Keys:</a:t>
            </a:r>
          </a:p>
          <a:p>
            <a:pPr lvl="1" eaLnBrk="1" hangingPunct="1"/>
            <a:r>
              <a:rPr lang="en-US" altLang="en-US" sz="2400" dirty="0" smtClean="0"/>
              <a:t>Energized Leader</a:t>
            </a:r>
          </a:p>
          <a:p>
            <a:pPr lvl="1" eaLnBrk="1" hangingPunct="1"/>
            <a:r>
              <a:rPr lang="en-US" altLang="en-US" sz="2400" dirty="0" smtClean="0"/>
              <a:t>Leaders from different practice areas</a:t>
            </a:r>
          </a:p>
          <a:p>
            <a:pPr lvl="1" eaLnBrk="1" hangingPunct="1"/>
            <a:r>
              <a:rPr lang="en-US" altLang="en-US" sz="2400" dirty="0" smtClean="0"/>
              <a:t>Keep the team small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295400"/>
            <a:ext cx="3657600" cy="243624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919162"/>
          </a:xfrm>
        </p:spPr>
        <p:txBody>
          <a:bodyPr/>
          <a:lstStyle/>
          <a:p>
            <a:r>
              <a:rPr lang="en-US" dirty="0" smtClean="0"/>
              <a:t>Curriculum</a:t>
            </a:r>
            <a:endParaRPr lang="en-US" dirty="0"/>
          </a:p>
        </p:txBody>
      </p:sp>
      <p:pic>
        <p:nvPicPr>
          <p:cNvPr id="4" name="Content Placeholder 3"/>
          <p:cNvPicPr>
            <a:picLocks noGrp="1" noChangeAspect="1"/>
          </p:cNvPicPr>
          <p:nvPr>
            <p:ph idx="1"/>
          </p:nvPr>
        </p:nvPicPr>
        <p:blipFill>
          <a:blip r:embed="rId3"/>
          <a:stretch>
            <a:fillRect/>
          </a:stretch>
        </p:blipFill>
        <p:spPr>
          <a:xfrm>
            <a:off x="5410200" y="2133600"/>
            <a:ext cx="3505200" cy="4561062"/>
          </a:xfrm>
          <a:prstGeom prst="rect">
            <a:avLst/>
          </a:prstGeom>
        </p:spPr>
      </p:pic>
      <p:sp>
        <p:nvSpPr>
          <p:cNvPr id="5" name="TextBox 4"/>
          <p:cNvSpPr txBox="1"/>
          <p:nvPr/>
        </p:nvSpPr>
        <p:spPr>
          <a:xfrm>
            <a:off x="464134" y="1371601"/>
            <a:ext cx="8070265" cy="830997"/>
          </a:xfrm>
          <a:prstGeom prst="rect">
            <a:avLst/>
          </a:prstGeom>
          <a:noFill/>
        </p:spPr>
        <p:txBody>
          <a:bodyPr wrap="square" rtlCol="0">
            <a:spAutoFit/>
          </a:bodyPr>
          <a:lstStyle/>
          <a:p>
            <a:r>
              <a:rPr lang="en-US" sz="2400" dirty="0" smtClean="0">
                <a:solidFill>
                  <a:srgbClr val="FFFF00"/>
                </a:solidFill>
                <a:latin typeface="+mj-lt"/>
              </a:rPr>
              <a:t>Second: Assess the situation and implement some tools</a:t>
            </a:r>
            <a:endParaRPr lang="en-US" sz="2400" dirty="0">
              <a:solidFill>
                <a:srgbClr val="FFFF00"/>
              </a:solidFill>
              <a:latin typeface="+mj-lt"/>
            </a:endParaRPr>
          </a:p>
        </p:txBody>
      </p:sp>
      <p:sp>
        <p:nvSpPr>
          <p:cNvPr id="6" name="TextBox 5"/>
          <p:cNvSpPr txBox="1"/>
          <p:nvPr/>
        </p:nvSpPr>
        <p:spPr>
          <a:xfrm>
            <a:off x="425116" y="2290763"/>
            <a:ext cx="4953000" cy="4524315"/>
          </a:xfrm>
          <a:prstGeom prst="rect">
            <a:avLst/>
          </a:prstGeom>
          <a:noFill/>
        </p:spPr>
        <p:txBody>
          <a:bodyPr wrap="square" rtlCol="0">
            <a:spAutoFit/>
          </a:bodyPr>
          <a:lstStyle/>
          <a:p>
            <a:r>
              <a:rPr lang="en-US" sz="2400" dirty="0" smtClean="0">
                <a:latin typeface="Century" panose="02040604050505020304" pitchFamily="18" charset="0"/>
              </a:rPr>
              <a:t>Our team chose a few specific tools </a:t>
            </a:r>
          </a:p>
          <a:p>
            <a:endParaRPr lang="en-US" sz="2400" dirty="0">
              <a:latin typeface="Century" panose="02040604050505020304" pitchFamily="18" charset="0"/>
            </a:endParaRPr>
          </a:p>
          <a:p>
            <a:pPr marL="285750" indent="-285750">
              <a:buFont typeface="Courier New" panose="02070309020205020404" pitchFamily="49" charset="0"/>
              <a:buChar char="o"/>
            </a:pPr>
            <a:r>
              <a:rPr lang="en-US" sz="2400" dirty="0" smtClean="0">
                <a:latin typeface="Century" panose="02040604050505020304" pitchFamily="18" charset="0"/>
              </a:rPr>
              <a:t>Plain language tool</a:t>
            </a:r>
          </a:p>
          <a:p>
            <a:pPr marL="285750" indent="-285750">
              <a:buFont typeface="Courier New" panose="02070309020205020404" pitchFamily="49" charset="0"/>
              <a:buChar char="o"/>
            </a:pPr>
            <a:endParaRPr lang="en-US" sz="2400" dirty="0">
              <a:latin typeface="Century" panose="02040604050505020304" pitchFamily="18" charset="0"/>
            </a:endParaRPr>
          </a:p>
          <a:p>
            <a:pPr marL="285750" indent="-285750">
              <a:buFont typeface="Courier New" panose="02070309020205020404" pitchFamily="49" charset="0"/>
              <a:buChar char="o"/>
            </a:pPr>
            <a:r>
              <a:rPr lang="en-US" sz="2400" dirty="0" smtClean="0">
                <a:latin typeface="Century" panose="02040604050505020304" pitchFamily="18" charset="0"/>
              </a:rPr>
              <a:t>Teach-back tool</a:t>
            </a:r>
          </a:p>
          <a:p>
            <a:pPr marL="285750" indent="-285750">
              <a:buFont typeface="Courier New" panose="02070309020205020404" pitchFamily="49" charset="0"/>
              <a:buChar char="o"/>
            </a:pPr>
            <a:endParaRPr lang="en-US" sz="2400" dirty="0">
              <a:latin typeface="Century" panose="02040604050505020304" pitchFamily="18" charset="0"/>
            </a:endParaRPr>
          </a:p>
          <a:p>
            <a:pPr marL="285750" indent="-285750">
              <a:buFont typeface="Courier New" panose="02070309020205020404" pitchFamily="49" charset="0"/>
              <a:buChar char="o"/>
            </a:pPr>
            <a:r>
              <a:rPr lang="en-US" sz="2400" dirty="0" smtClean="0">
                <a:latin typeface="Century" panose="02040604050505020304" pitchFamily="18" charset="0"/>
              </a:rPr>
              <a:t>Easy language for Heart Failure brochure</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395850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84188" y="452439"/>
            <a:ext cx="7056437" cy="995362"/>
          </a:xfrm>
        </p:spPr>
        <p:txBody>
          <a:bodyPr/>
          <a:lstStyle/>
          <a:p>
            <a:pPr eaLnBrk="1" hangingPunct="1"/>
            <a:r>
              <a:rPr lang="en-US" altLang="en-US" dirty="0" smtClean="0"/>
              <a:t>Curriculum</a:t>
            </a:r>
          </a:p>
        </p:txBody>
      </p:sp>
      <p:sp>
        <p:nvSpPr>
          <p:cNvPr id="35843" name="Content Placeholder 2"/>
          <p:cNvSpPr>
            <a:spLocks noGrp="1"/>
          </p:cNvSpPr>
          <p:nvPr>
            <p:ph idx="1"/>
          </p:nvPr>
        </p:nvSpPr>
        <p:spPr>
          <a:xfrm>
            <a:off x="828675" y="1447801"/>
            <a:ext cx="6711950" cy="4195762"/>
          </a:xfrm>
        </p:spPr>
        <p:txBody>
          <a:bodyPr/>
          <a:lstStyle/>
          <a:p>
            <a:pPr eaLnBrk="1" hangingPunct="1"/>
            <a:r>
              <a:rPr lang="en-US" altLang="en-US" sz="2400" dirty="0" smtClean="0">
                <a:solidFill>
                  <a:srgbClr val="FFFF00"/>
                </a:solidFill>
              </a:rPr>
              <a:t>Communication Tools</a:t>
            </a:r>
          </a:p>
          <a:p>
            <a:pPr lvl="1" eaLnBrk="1" hangingPunct="1"/>
            <a:r>
              <a:rPr lang="en-US" altLang="en-US" sz="2400" dirty="0" smtClean="0"/>
              <a:t>Plain Language – Staff need to be trained</a:t>
            </a:r>
          </a:p>
          <a:p>
            <a:r>
              <a:rPr lang="en-US" altLang="en-US" sz="2400" dirty="0" smtClean="0"/>
              <a:t>Example: </a:t>
            </a:r>
            <a:r>
              <a:rPr lang="en-US" sz="2400" b="1" dirty="0" smtClean="0"/>
              <a:t>Before -</a:t>
            </a:r>
            <a:r>
              <a:rPr lang="en-US" sz="2400" dirty="0"/>
              <a:t> </a:t>
            </a:r>
            <a:r>
              <a:rPr lang="en-US" sz="2400" dirty="0" smtClean="0"/>
              <a:t>“The </a:t>
            </a:r>
            <a:r>
              <a:rPr lang="en-US" sz="2400" dirty="0"/>
              <a:t>Dietary Guidelines for Americans recommends a half hour or more of moderate physical activity on most days, preferably every day. The activity can include brisk walking, calisthenics, home care, gardening, moderate sports exercise, and </a:t>
            </a:r>
            <a:r>
              <a:rPr lang="en-US" sz="2400" dirty="0" smtClean="0"/>
              <a:t>dancing”.</a:t>
            </a:r>
            <a:endParaRPr lang="en-US" sz="2400" dirty="0"/>
          </a:p>
          <a:p>
            <a:r>
              <a:rPr lang="en-US" sz="2400" b="1" dirty="0" smtClean="0"/>
              <a:t>After</a:t>
            </a:r>
            <a:r>
              <a:rPr lang="en-US" sz="2400" dirty="0"/>
              <a:t> </a:t>
            </a:r>
            <a:r>
              <a:rPr lang="en-US" sz="2400" dirty="0" smtClean="0"/>
              <a:t>- Do </a:t>
            </a:r>
            <a:r>
              <a:rPr lang="en-US" sz="2400" dirty="0"/>
              <a:t>at least 30 minutes of exercise, like brisk walking, most days of the week.</a:t>
            </a:r>
          </a:p>
          <a:p>
            <a:pPr marL="457200" lvl="1" indent="0" eaLnBrk="1" hangingPunct="1">
              <a:buNone/>
            </a:pPr>
            <a:endParaRPr lang="en-US" altLang="en-US" dirty="0" smtClean="0"/>
          </a:p>
          <a:p>
            <a:pPr lvl="1" eaLnBrk="1" hangingPunct="1"/>
            <a:endParaRPr lang="en-US" altLang="en-US" dirty="0"/>
          </a:p>
          <a:p>
            <a:pPr lvl="1" eaLnBrk="1" hangingPunct="1"/>
            <a:r>
              <a:rPr lang="en-US" altLang="en-US" dirty="0" smtClean="0"/>
              <a:t>Teach-Back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2000"/>
                                  </p:stCondLst>
                                  <p:childTnLst>
                                    <p:set>
                                      <p:cBhvr>
                                        <p:cTn id="6" dur="1" fill="hold">
                                          <p:stCondLst>
                                            <p:cond delay="0"/>
                                          </p:stCondLst>
                                        </p:cTn>
                                        <p:tgtEl>
                                          <p:spTgt spid="35843">
                                            <p:txEl>
                                              <p:pRg st="2" end="2"/>
                                            </p:txEl>
                                          </p:spTgt>
                                        </p:tgtEl>
                                        <p:attrNameLst>
                                          <p:attrName>style.visibility</p:attrName>
                                        </p:attrNameLst>
                                      </p:cBhvr>
                                      <p:to>
                                        <p:strVal val="visible"/>
                                      </p:to>
                                    </p:set>
                                    <p:animEffect transition="in" filter="dissolve">
                                      <p:cBhvr>
                                        <p:cTn id="7" dur="500"/>
                                        <p:tgtEl>
                                          <p:spTgt spid="35843">
                                            <p:txEl>
                                              <p:pRg st="2" end="2"/>
                                            </p:txEl>
                                          </p:spTgt>
                                        </p:tgtEl>
                                      </p:cBhvr>
                                    </p:animEffect>
                                  </p:childTnLst>
                                </p:cTn>
                              </p:par>
                            </p:childTnLst>
                          </p:cTn>
                        </p:par>
                        <p:par>
                          <p:cTn id="8" fill="hold">
                            <p:stCondLst>
                              <p:cond delay="2500"/>
                            </p:stCondLst>
                            <p:childTnLst>
                              <p:par>
                                <p:cTn id="9" presetID="9" presetClass="entr" presetSubtype="0" fill="hold" nodeType="afterEffect">
                                  <p:stCondLst>
                                    <p:cond delay="3000"/>
                                  </p:stCondLst>
                                  <p:childTnLst>
                                    <p:set>
                                      <p:cBhvr>
                                        <p:cTn id="10" dur="1" fill="hold">
                                          <p:stCondLst>
                                            <p:cond delay="0"/>
                                          </p:stCondLst>
                                        </p:cTn>
                                        <p:tgtEl>
                                          <p:spTgt spid="35843">
                                            <p:txEl>
                                              <p:pRg st="3" end="3"/>
                                            </p:txEl>
                                          </p:spTgt>
                                        </p:tgtEl>
                                        <p:attrNameLst>
                                          <p:attrName>style.visibility</p:attrName>
                                        </p:attrNameLst>
                                      </p:cBhvr>
                                      <p:to>
                                        <p:strVal val="visible"/>
                                      </p:to>
                                    </p:set>
                                    <p:animEffect transition="in" filter="dissolve">
                                      <p:cBhvr>
                                        <p:cTn id="11"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tools</a:t>
            </a:r>
            <a:endParaRPr lang="en-US" dirty="0"/>
          </a:p>
        </p:txBody>
      </p:sp>
      <p:sp>
        <p:nvSpPr>
          <p:cNvPr id="3" name="Content Placeholder 2"/>
          <p:cNvSpPr>
            <a:spLocks noGrp="1"/>
          </p:cNvSpPr>
          <p:nvPr>
            <p:ph idx="1"/>
          </p:nvPr>
        </p:nvSpPr>
        <p:spPr/>
        <p:txBody>
          <a:bodyPr/>
          <a:lstStyle/>
          <a:p>
            <a:r>
              <a:rPr lang="en-US" sz="2400" dirty="0" smtClean="0">
                <a:solidFill>
                  <a:srgbClr val="FFFF00"/>
                </a:solidFill>
              </a:rPr>
              <a:t>Available sources for support using plain language:</a:t>
            </a:r>
          </a:p>
          <a:p>
            <a:endParaRPr lang="en-US" sz="2400" dirty="0">
              <a:solidFill>
                <a:srgbClr val="FFFF00"/>
              </a:solidFill>
            </a:endParaRPr>
          </a:p>
          <a:p>
            <a:endParaRPr lang="en-US" sz="2400" dirty="0">
              <a:solidFill>
                <a:srgbClr val="FFFF00"/>
              </a:solidFill>
            </a:endParaRP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99" y="3048000"/>
            <a:ext cx="3362325" cy="8001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88" y="4048125"/>
            <a:ext cx="5105400" cy="128303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088" y="5487974"/>
            <a:ext cx="773112" cy="812698"/>
          </a:xfrm>
          <a:prstGeom prst="rect">
            <a:avLst/>
          </a:prstGeom>
        </p:spPr>
      </p:pic>
      <p:sp>
        <p:nvSpPr>
          <p:cNvPr id="7" name="TextBox 6"/>
          <p:cNvSpPr txBox="1"/>
          <p:nvPr/>
        </p:nvSpPr>
        <p:spPr>
          <a:xfrm>
            <a:off x="1676400" y="5715000"/>
            <a:ext cx="3886200" cy="381000"/>
          </a:xfrm>
          <a:prstGeom prst="rect">
            <a:avLst/>
          </a:prstGeom>
          <a:noFill/>
        </p:spPr>
        <p:txBody>
          <a:bodyPr wrap="square" rtlCol="0">
            <a:spAutoFit/>
          </a:bodyPr>
          <a:lstStyle/>
          <a:p>
            <a:r>
              <a:rPr lang="en-US" dirty="0" smtClean="0"/>
              <a:t>Online-Utility.org</a:t>
            </a:r>
            <a:endParaRPr lang="en-US" dirty="0"/>
          </a:p>
        </p:txBody>
      </p:sp>
    </p:spTree>
    <p:extLst>
      <p:ext uri="{BB962C8B-B14F-4D97-AF65-F5344CB8AC3E}">
        <p14:creationId xmlns:p14="http://schemas.microsoft.com/office/powerpoint/2010/main" val="3721142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What is health literacy?</a:t>
            </a:r>
          </a:p>
        </p:txBody>
      </p:sp>
      <p:sp>
        <p:nvSpPr>
          <p:cNvPr id="5123" name="Content Placeholder 2"/>
          <p:cNvSpPr>
            <a:spLocks noGrp="1"/>
          </p:cNvSpPr>
          <p:nvPr>
            <p:ph idx="1"/>
          </p:nvPr>
        </p:nvSpPr>
        <p:spPr/>
        <p:txBody>
          <a:bodyPr rtlCol="0">
            <a:norm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smtClean="0">
                <a:solidFill>
                  <a:srgbClr val="FFFF00"/>
                </a:solidFill>
              </a:rPr>
              <a:t>Definition: </a:t>
            </a:r>
          </a:p>
          <a:p>
            <a:pPr marL="0" indent="0" defTabSz="457207" eaLnBrk="1" fontAlgn="auto" hangingPunct="1">
              <a:spcAft>
                <a:spcPts val="0"/>
              </a:spcAft>
              <a:buClr>
                <a:schemeClr val="bg2">
                  <a:lumMod val="40000"/>
                  <a:lumOff val="60000"/>
                </a:schemeClr>
              </a:buClr>
              <a:buFontTx/>
              <a:buNone/>
              <a:defRPr/>
            </a:pPr>
            <a:r>
              <a:rPr lang="en-US" altLang="en-US" dirty="0"/>
              <a:t>	</a:t>
            </a:r>
            <a:r>
              <a:rPr lang="en-US" altLang="en-US" sz="2400" dirty="0" smtClean="0"/>
              <a:t>"The degree to which individuals have the capacity to obtain, process, and understand basic health information and services needed to make appropriate health decisions" (Nielsen-</a:t>
            </a:r>
            <a:r>
              <a:rPr lang="en-US" altLang="en-US" sz="2400" dirty="0" err="1" smtClean="0"/>
              <a:t>Bohlman</a:t>
            </a:r>
            <a:r>
              <a:rPr lang="en-US" altLang="en-US" sz="2400" dirty="0" smtClean="0"/>
              <a:t>, 2004, p. 32)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dirty="0" smtClean="0"/>
              <a:t>Curriculum cont’d.</a:t>
            </a:r>
          </a:p>
        </p:txBody>
      </p:sp>
      <p:sp>
        <p:nvSpPr>
          <p:cNvPr id="37891" name="Content Placeholder 2"/>
          <p:cNvSpPr>
            <a:spLocks noGrp="1"/>
          </p:cNvSpPr>
          <p:nvPr>
            <p:ph idx="1"/>
          </p:nvPr>
        </p:nvSpPr>
        <p:spPr/>
        <p:txBody>
          <a:bodyPr/>
          <a:lstStyle/>
          <a:p>
            <a:pPr eaLnBrk="1" hangingPunct="1"/>
            <a:r>
              <a:rPr lang="en-US" altLang="en-US" sz="2400" dirty="0" smtClean="0">
                <a:solidFill>
                  <a:srgbClr val="FFFF00"/>
                </a:solidFill>
              </a:rPr>
              <a:t>Communication tools cont’d.</a:t>
            </a:r>
          </a:p>
          <a:p>
            <a:pPr lvl="1" eaLnBrk="1" hangingPunct="1"/>
            <a:r>
              <a:rPr lang="en-US" altLang="en-US" sz="2400" dirty="0" smtClean="0"/>
              <a:t>Teach back – a technique used whereby the patient teaches a technique, or other instructions back to the provider; a return demonstration.</a:t>
            </a:r>
          </a:p>
          <a:p>
            <a:pPr lvl="1" eaLnBrk="1" hangingPunct="1"/>
            <a:r>
              <a:rPr lang="en-US" altLang="en-US" sz="2400" dirty="0" smtClean="0"/>
              <a:t>Chunk and check</a:t>
            </a:r>
          </a:p>
          <a:p>
            <a:pPr lvl="1" eaLnBrk="1" hangingPunct="1"/>
            <a:r>
              <a:rPr lang="en-US" altLang="en-US" sz="2400" dirty="0" smtClean="0"/>
              <a:t>Clarify and check</a:t>
            </a:r>
          </a:p>
          <a:p>
            <a:pPr lvl="1" eaLnBrk="1" hangingPunct="1"/>
            <a:r>
              <a:rPr lang="en-US" altLang="en-US" sz="2400" dirty="0" smtClean="0"/>
              <a:t>Show 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Failure patients</a:t>
            </a:r>
            <a:endParaRPr lang="en-US" dirty="0"/>
          </a:p>
        </p:txBody>
      </p:sp>
      <p:sp>
        <p:nvSpPr>
          <p:cNvPr id="3" name="Content Placeholder 2"/>
          <p:cNvSpPr>
            <a:spLocks noGrp="1"/>
          </p:cNvSpPr>
          <p:nvPr>
            <p:ph idx="1"/>
          </p:nvPr>
        </p:nvSpPr>
        <p:spPr/>
        <p:txBody>
          <a:bodyPr/>
          <a:lstStyle/>
          <a:p>
            <a:r>
              <a:rPr lang="en-US" dirty="0" smtClean="0">
                <a:solidFill>
                  <a:srgbClr val="FFFF00"/>
                </a:solidFill>
              </a:rPr>
              <a:t>Health Literacy is key for heart patients</a:t>
            </a:r>
          </a:p>
          <a:p>
            <a:pPr marL="0" indent="0">
              <a:buNone/>
            </a:pPr>
            <a:endParaRPr lang="en-US" dirty="0" smtClean="0"/>
          </a:p>
          <a:p>
            <a:r>
              <a:rPr lang="en-US" dirty="0" smtClean="0"/>
              <a:t>For following diet and exercise guidelines</a:t>
            </a:r>
          </a:p>
          <a:p>
            <a:r>
              <a:rPr lang="en-US" dirty="0" smtClean="0"/>
              <a:t>For understanding medications and dosing</a:t>
            </a:r>
          </a:p>
          <a:p>
            <a:r>
              <a:rPr lang="en-US" dirty="0" smtClean="0"/>
              <a:t>For knowing what to do in emergencies</a:t>
            </a:r>
          </a:p>
          <a:p>
            <a:endParaRPr lang="en-US" dirty="0"/>
          </a:p>
          <a:p>
            <a:r>
              <a:rPr lang="en-US" dirty="0" smtClean="0">
                <a:solidFill>
                  <a:srgbClr val="FFFF00"/>
                </a:solidFill>
              </a:rPr>
              <a:t>Health literacy helps lower stress levels for patient and family, and works toward better compliance</a:t>
            </a:r>
          </a:p>
          <a:p>
            <a:endParaRPr lang="en-US" dirty="0"/>
          </a:p>
        </p:txBody>
      </p:sp>
      <p:sp>
        <p:nvSpPr>
          <p:cNvPr id="4" name="TextBox 3"/>
          <p:cNvSpPr txBox="1"/>
          <p:nvPr/>
        </p:nvSpPr>
        <p:spPr>
          <a:xfrm>
            <a:off x="914400" y="5943600"/>
            <a:ext cx="2595582" cy="369332"/>
          </a:xfrm>
          <a:prstGeom prst="rect">
            <a:avLst/>
          </a:prstGeom>
          <a:noFill/>
        </p:spPr>
        <p:txBody>
          <a:bodyPr wrap="none" rtlCol="0">
            <a:spAutoFit/>
          </a:bodyPr>
          <a:lstStyle/>
          <a:p>
            <a:r>
              <a:rPr lang="en-US" dirty="0" smtClean="0"/>
              <a:t>Evangelista et al, 2009)</a:t>
            </a:r>
            <a:endParaRPr lang="en-US" dirty="0"/>
          </a:p>
        </p:txBody>
      </p:sp>
    </p:spTree>
    <p:extLst>
      <p:ext uri="{BB962C8B-B14F-4D97-AF65-F5344CB8AC3E}">
        <p14:creationId xmlns:p14="http://schemas.microsoft.com/office/powerpoint/2010/main" val="323298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897812" cy="1400175"/>
          </a:xfrm>
        </p:spPr>
        <p:txBody>
          <a:bodyPr/>
          <a:lstStyle/>
          <a:p>
            <a:r>
              <a:rPr lang="en-US" dirty="0" smtClean="0"/>
              <a:t>Health Literacy/HF Brochure</a:t>
            </a:r>
            <a:endParaRPr lang="en-US" dirty="0"/>
          </a:p>
        </p:txBody>
      </p:sp>
      <p:sp>
        <p:nvSpPr>
          <p:cNvPr id="3" name="Content Placeholder 2"/>
          <p:cNvSpPr>
            <a:spLocks noGrp="1"/>
          </p:cNvSpPr>
          <p:nvPr>
            <p:ph idx="1"/>
          </p:nvPr>
        </p:nvSpPr>
        <p:spPr>
          <a:xfrm>
            <a:off x="827088" y="2052638"/>
            <a:ext cx="8088312" cy="4195762"/>
          </a:xfrm>
        </p:spPr>
        <p:txBody>
          <a:bodyPr/>
          <a:lstStyle/>
          <a:p>
            <a:endParaRPr lang="en-US" dirty="0" smtClean="0"/>
          </a:p>
          <a:p>
            <a:r>
              <a:rPr lang="en-US" dirty="0" smtClean="0"/>
              <a:t>HF Instruction: </a:t>
            </a:r>
          </a:p>
          <a:p>
            <a:pPr marL="457200" indent="-457200">
              <a:buFont typeface="+mj-lt"/>
              <a:buAutoNum type="arabicPeriod"/>
            </a:pPr>
            <a:r>
              <a:rPr lang="en-US" dirty="0"/>
              <a:t>V</a:t>
            </a:r>
            <a:r>
              <a:rPr lang="en-US" dirty="0" smtClean="0"/>
              <a:t>isual &amp; oral –differentiates to all learners</a:t>
            </a:r>
          </a:p>
          <a:p>
            <a:pPr marL="457200" indent="-457200">
              <a:buFont typeface="+mj-lt"/>
              <a:buAutoNum type="arabicPeriod"/>
            </a:pPr>
            <a:r>
              <a:rPr lang="en-US" dirty="0" smtClean="0"/>
              <a:t>Self-care principles =          self-efficacy   </a:t>
            </a:r>
          </a:p>
          <a:p>
            <a:pPr marL="457200" indent="-457200">
              <a:buFont typeface="+mj-lt"/>
              <a:buAutoNum type="arabicPeriod"/>
            </a:pPr>
            <a:r>
              <a:rPr lang="en-US" dirty="0" smtClean="0"/>
              <a:t>Patient’s native language -        patient understanding    </a:t>
            </a:r>
          </a:p>
          <a:p>
            <a:pPr marL="457200" indent="-457200">
              <a:buFont typeface="+mj-lt"/>
              <a:buAutoNum type="arabicPeriod"/>
            </a:pPr>
            <a:r>
              <a:rPr lang="en-US" dirty="0" smtClean="0"/>
              <a:t>Readability for all literacy levels</a:t>
            </a:r>
          </a:p>
          <a:p>
            <a:pPr marL="457200" indent="-457200">
              <a:buFont typeface="+mj-lt"/>
              <a:buAutoNum type="arabicPeriod"/>
            </a:pPr>
            <a:r>
              <a:rPr lang="en-US" dirty="0" smtClean="0"/>
              <a:t>Limit information to essentials on HF management</a:t>
            </a:r>
          </a:p>
          <a:p>
            <a:pPr marL="457200" indent="-457200">
              <a:buFont typeface="+mj-lt"/>
              <a:buAutoNum type="arabicPeriod"/>
            </a:pPr>
            <a:r>
              <a:rPr lang="en-US" dirty="0" smtClean="0"/>
              <a:t>Step by step process - easy to follow</a:t>
            </a:r>
          </a:p>
          <a:p>
            <a:pPr marL="457200" indent="-457200">
              <a:buFont typeface="+mj-lt"/>
              <a:buAutoNum type="arabicPeriod"/>
            </a:pPr>
            <a:r>
              <a:rPr lang="en-US" dirty="0" smtClean="0"/>
              <a:t>Involve family members/caregivers </a:t>
            </a:r>
          </a:p>
          <a:p>
            <a:pPr marL="0" indent="0">
              <a:buNone/>
            </a:pPr>
            <a:r>
              <a:rPr lang="en-US" dirty="0"/>
              <a:t> </a:t>
            </a:r>
            <a:r>
              <a:rPr lang="en-US" dirty="0" smtClean="0"/>
              <a:t>        (</a:t>
            </a:r>
            <a:r>
              <a:rPr lang="en-US" dirty="0" err="1" smtClean="0"/>
              <a:t>Cene</a:t>
            </a:r>
            <a:r>
              <a:rPr lang="en-US" dirty="0" smtClean="0"/>
              <a:t>, 2013 ;Evangelista et al., 2010)  </a:t>
            </a:r>
          </a:p>
        </p:txBody>
      </p:sp>
      <p:sp>
        <p:nvSpPr>
          <p:cNvPr id="4" name="Right Arrow 3"/>
          <p:cNvSpPr/>
          <p:nvPr/>
        </p:nvSpPr>
        <p:spPr>
          <a:xfrm rot="16200000">
            <a:off x="4121770" y="3269631"/>
            <a:ext cx="381000" cy="394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6200000">
            <a:off x="4819650" y="3738911"/>
            <a:ext cx="356839" cy="394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170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smtClean="0"/>
              <a:t>Education brochure for HF patient (front side)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5888" y="2052638"/>
            <a:ext cx="5594349" cy="419576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smtClean="0"/>
              <a:t>Education brochure for HF patient (back side)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888" y="2052638"/>
            <a:ext cx="5594349" cy="419576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HF Teach-back questions</a:t>
            </a:r>
          </a:p>
        </p:txBody>
      </p:sp>
      <p:sp>
        <p:nvSpPr>
          <p:cNvPr id="3" name="Content Placeholder 2"/>
          <p:cNvSpPr>
            <a:spLocks noGrp="1"/>
          </p:cNvSpPr>
          <p:nvPr>
            <p:ph idx="1"/>
          </p:nvPr>
        </p:nvSpPr>
        <p:spPr/>
        <p:txBody>
          <a:bodyPr/>
          <a:lstStyle/>
          <a:p>
            <a:r>
              <a:rPr lang="en-US" dirty="0"/>
              <a:t>How and when will you weigh yourself? Where will you document this?</a:t>
            </a:r>
          </a:p>
          <a:p>
            <a:r>
              <a:rPr lang="en-US" dirty="0"/>
              <a:t>When should you call your doctor? What symptoms do you have when you call your doctor?</a:t>
            </a:r>
          </a:p>
          <a:p>
            <a:r>
              <a:rPr lang="en-US" dirty="0"/>
              <a:t>What is the purpose (reason) for limiting your salt intake? How much salt/sodium can you have every day?</a:t>
            </a:r>
          </a:p>
          <a:p>
            <a:r>
              <a:rPr lang="en-US" dirty="0"/>
              <a:t>What symptoms fall into the red zone?</a:t>
            </a:r>
          </a:p>
          <a:p>
            <a:r>
              <a:rPr lang="en-US" dirty="0"/>
              <a:t>What  type of exercise will you be doing? </a:t>
            </a:r>
          </a:p>
          <a:p>
            <a:pPr marL="0" indent="0">
              <a:buNone/>
            </a:pPr>
            <a:endParaRPr lang="en-US" dirty="0"/>
          </a:p>
        </p:txBody>
      </p:sp>
    </p:spTree>
    <p:extLst>
      <p:ext uri="{BB962C8B-B14F-4D97-AF65-F5344CB8AC3E}">
        <p14:creationId xmlns:p14="http://schemas.microsoft.com/office/powerpoint/2010/main" val="3129179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 track progress</a:t>
            </a:r>
            <a:endParaRPr lang="en-US" dirty="0"/>
          </a:p>
        </p:txBody>
      </p:sp>
      <p:sp>
        <p:nvSpPr>
          <p:cNvPr id="3" name="Content Placeholder 2"/>
          <p:cNvSpPr>
            <a:spLocks noGrp="1"/>
          </p:cNvSpPr>
          <p:nvPr>
            <p:ph idx="1"/>
          </p:nvPr>
        </p:nvSpPr>
        <p:spPr/>
        <p:txBody>
          <a:bodyPr/>
          <a:lstStyle/>
          <a:p>
            <a:r>
              <a:rPr lang="en-US" dirty="0" smtClean="0">
                <a:solidFill>
                  <a:srgbClr val="FFFF00"/>
                </a:solidFill>
              </a:rPr>
              <a:t>Use assessment tools</a:t>
            </a:r>
          </a:p>
          <a:p>
            <a:pPr marL="0" indent="0">
              <a:buNone/>
            </a:pPr>
            <a:endParaRPr lang="en-US" dirty="0" smtClean="0">
              <a:solidFill>
                <a:srgbClr val="FFFF00"/>
              </a:solidFill>
            </a:endParaRPr>
          </a:p>
          <a:p>
            <a:pPr lvl="1"/>
            <a:r>
              <a:rPr lang="en-US" dirty="0" smtClean="0"/>
              <a:t>Get feedback from staff and from patients</a:t>
            </a:r>
          </a:p>
          <a:p>
            <a:pPr lvl="1"/>
            <a:endParaRPr lang="en-US" dirty="0" smtClean="0"/>
          </a:p>
          <a:p>
            <a:pPr lvl="1"/>
            <a:r>
              <a:rPr lang="en-US" dirty="0" smtClean="0"/>
              <a:t>Measure gains, in this case readmissions</a:t>
            </a:r>
          </a:p>
          <a:p>
            <a:pPr marL="457200" lvl="1" indent="0">
              <a:buNone/>
            </a:pPr>
            <a:endParaRPr lang="en-US" dirty="0" smtClean="0"/>
          </a:p>
          <a:p>
            <a:pPr lvl="1"/>
            <a:r>
              <a:rPr lang="en-US" dirty="0" smtClean="0"/>
              <a:t>Get input from designated observers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200400"/>
            <a:ext cx="1390650" cy="1447800"/>
          </a:xfrm>
          <a:prstGeom prst="rect">
            <a:avLst/>
          </a:prstGeom>
        </p:spPr>
      </p:pic>
    </p:spTree>
    <p:extLst>
      <p:ext uri="{BB962C8B-B14F-4D97-AF65-F5344CB8AC3E}">
        <p14:creationId xmlns:p14="http://schemas.microsoft.com/office/powerpoint/2010/main" val="2375632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altLang="en-US" smtClean="0">
                <a:ea typeface="ＭＳ Ｐゴシック" panose="020B0600070205080204" pitchFamily="34" charset="-128"/>
              </a:rPr>
              <a:t>Reimbursement available</a:t>
            </a:r>
          </a:p>
        </p:txBody>
      </p:sp>
      <p:sp>
        <p:nvSpPr>
          <p:cNvPr id="3" name="Content Placeholder 2"/>
          <p:cNvSpPr>
            <a:spLocks noGrp="1"/>
          </p:cNvSpPr>
          <p:nvPr>
            <p:ph idx="1"/>
          </p:nvPr>
        </p:nvSpPr>
        <p:spPr>
          <a:xfrm>
            <a:off x="838200" y="1447800"/>
            <a:ext cx="6711950" cy="4195763"/>
          </a:xfrm>
        </p:spPr>
        <p:txBody>
          <a:bodyPr/>
          <a:lstStyle/>
          <a:p>
            <a:pPr eaLnBrk="1" hangingPunct="1">
              <a:buFont typeface="Wingdings 3" charset="0"/>
              <a:buChar char=""/>
              <a:defRPr/>
            </a:pPr>
            <a:r>
              <a:rPr lang="en-US" sz="2400" dirty="0" smtClean="0">
                <a:solidFill>
                  <a:srgbClr val="FFFF00"/>
                </a:solidFill>
              </a:rPr>
              <a:t>Transitional Care Management Services</a:t>
            </a:r>
          </a:p>
          <a:p>
            <a:pPr marL="0" indent="0" eaLnBrk="1" hangingPunct="1">
              <a:buFont typeface="Wingdings 3" charset="0"/>
              <a:buNone/>
              <a:defRPr/>
            </a:pPr>
            <a:r>
              <a:rPr lang="en-US" sz="2400" dirty="0" smtClean="0"/>
              <a:t>          Coordinate care in 30 day window</a:t>
            </a:r>
          </a:p>
          <a:p>
            <a:pPr marL="0" indent="0" eaLnBrk="1" hangingPunct="1">
              <a:buFont typeface="Wingdings 3" charset="0"/>
              <a:buNone/>
              <a:defRPr/>
            </a:pPr>
            <a:r>
              <a:rPr lang="en-US" sz="2400" dirty="0"/>
              <a:t> </a:t>
            </a:r>
            <a:r>
              <a:rPr lang="en-US" sz="2400" dirty="0" smtClean="0"/>
              <a:t>          post hospitalization</a:t>
            </a:r>
          </a:p>
          <a:p>
            <a:pPr marL="0" indent="0" eaLnBrk="1" hangingPunct="1">
              <a:buNone/>
              <a:defRPr/>
            </a:pPr>
            <a:r>
              <a:rPr lang="en-US" sz="2400" dirty="0" smtClean="0"/>
              <a:t> 	</a:t>
            </a:r>
            <a:r>
              <a:rPr lang="en-US" sz="2400" dirty="0" smtClean="0">
                <a:solidFill>
                  <a:srgbClr val="FFFF00"/>
                </a:solidFill>
              </a:rPr>
              <a:t>Focus: </a:t>
            </a:r>
          </a:p>
          <a:p>
            <a:pPr eaLnBrk="1" hangingPunct="1">
              <a:buFont typeface="Courier New" panose="02070309020205020404" pitchFamily="49" charset="0"/>
              <a:buChar char="o"/>
              <a:defRPr/>
            </a:pPr>
            <a:r>
              <a:rPr lang="en-US" sz="2400" dirty="0" smtClean="0">
                <a:solidFill>
                  <a:schemeClr val="accent3"/>
                </a:solidFill>
              </a:rPr>
              <a:t>Coordinate</a:t>
            </a:r>
            <a:r>
              <a:rPr lang="en-US" sz="2400" dirty="0" smtClean="0"/>
              <a:t> for follow up 	</a:t>
            </a:r>
          </a:p>
          <a:p>
            <a:pPr eaLnBrk="1" hangingPunct="1">
              <a:buFont typeface="Courier New" panose="02070309020205020404" pitchFamily="49" charset="0"/>
              <a:buChar char="o"/>
              <a:defRPr/>
            </a:pPr>
            <a:r>
              <a:rPr lang="en-US" sz="2400" dirty="0" smtClean="0">
                <a:solidFill>
                  <a:schemeClr val="accent3"/>
                </a:solidFill>
              </a:rPr>
              <a:t>Teach</a:t>
            </a:r>
            <a:r>
              <a:rPr lang="en-US" sz="2400" dirty="0" smtClean="0"/>
              <a:t> about discharge instructions	</a:t>
            </a:r>
          </a:p>
          <a:p>
            <a:pPr eaLnBrk="1" hangingPunct="1">
              <a:buFont typeface="Courier New" panose="02070309020205020404" pitchFamily="49" charset="0"/>
              <a:buChar char="o"/>
              <a:defRPr/>
            </a:pPr>
            <a:r>
              <a:rPr lang="en-US" sz="2400" dirty="0"/>
              <a:t> </a:t>
            </a:r>
            <a:r>
              <a:rPr lang="en-US" sz="2400" dirty="0" smtClean="0">
                <a:solidFill>
                  <a:schemeClr val="accent3"/>
                </a:solidFill>
              </a:rPr>
              <a:t>Communicate</a:t>
            </a:r>
            <a:r>
              <a:rPr lang="en-US" sz="2400" dirty="0" smtClean="0"/>
              <a:t> with providers to ensure</a:t>
            </a:r>
          </a:p>
          <a:p>
            <a:pPr marL="0" indent="0" eaLnBrk="1" hangingPunct="1">
              <a:buFont typeface="Wingdings 3" charset="0"/>
              <a:buNone/>
              <a:defRPr/>
            </a:pPr>
            <a:r>
              <a:rPr lang="en-US" sz="2400" dirty="0"/>
              <a:t> </a:t>
            </a:r>
            <a:r>
              <a:rPr lang="en-US" sz="2400" dirty="0" smtClean="0"/>
              <a:t>          proper follow up, caregiver and 				patient education</a:t>
            </a:r>
          </a:p>
          <a:p>
            <a:pPr marL="0" indent="0" eaLnBrk="1" hangingPunct="1">
              <a:buFont typeface="Wingdings 3" charset="0"/>
              <a:buNone/>
              <a:defRPr/>
            </a:pPr>
            <a:endParaRPr lang="en-US" dirty="0"/>
          </a:p>
        </p:txBody>
      </p:sp>
    </p:spTree>
    <p:extLst>
      <p:ext uri="{BB962C8B-B14F-4D97-AF65-F5344CB8AC3E}">
        <p14:creationId xmlns:p14="http://schemas.microsoft.com/office/powerpoint/2010/main" val="863810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cont’d </a:t>
            </a:r>
            <a:br>
              <a:rPr lang="en-US" dirty="0" smtClean="0"/>
            </a:br>
            <a:r>
              <a:rPr lang="en-US" dirty="0" smtClean="0"/>
              <a:t>(2 of 3)</a:t>
            </a:r>
            <a:endParaRPr lang="en-US" dirty="0"/>
          </a:p>
        </p:txBody>
      </p:sp>
      <p:sp>
        <p:nvSpPr>
          <p:cNvPr id="5" name="Content Placeholder 4"/>
          <p:cNvSpPr>
            <a:spLocks noGrp="1"/>
          </p:cNvSpPr>
          <p:nvPr>
            <p:ph idx="1"/>
          </p:nvPr>
        </p:nvSpPr>
        <p:spPr/>
        <p:txBody>
          <a:bodyPr/>
          <a:lstStyle/>
          <a:p>
            <a:r>
              <a:rPr lang="en-US" altLang="en-US" sz="2400" dirty="0" smtClean="0">
                <a:solidFill>
                  <a:srgbClr val="FFFF00"/>
                </a:solidFill>
              </a:rPr>
              <a:t>The Transitional Care Management Service must include </a:t>
            </a:r>
          </a:p>
          <a:p>
            <a:endParaRPr lang="en-US" altLang="en-US" sz="2400" dirty="0" smtClean="0"/>
          </a:p>
          <a:p>
            <a:pPr>
              <a:buFont typeface="Arial" panose="020B0604020202020204" pitchFamily="34" charset="0"/>
              <a:buChar char="•"/>
            </a:pPr>
            <a:r>
              <a:rPr lang="en-US" altLang="en-US" sz="2400" dirty="0" smtClean="0"/>
              <a:t>Interactive contact</a:t>
            </a:r>
          </a:p>
          <a:p>
            <a:pPr>
              <a:buFont typeface="Arial" panose="020B0604020202020204" pitchFamily="34" charset="0"/>
              <a:buChar char="•"/>
            </a:pPr>
            <a:r>
              <a:rPr lang="en-US" altLang="en-US" sz="2400" dirty="0" smtClean="0"/>
              <a:t>Non face-to-face services</a:t>
            </a:r>
          </a:p>
          <a:p>
            <a:pPr>
              <a:buFont typeface="Arial" panose="020B0604020202020204" pitchFamily="34" charset="0"/>
              <a:buChar char="•"/>
            </a:pPr>
            <a:r>
              <a:rPr lang="en-US" altLang="en-US" sz="2400" dirty="0" smtClean="0"/>
              <a:t>Face-to-face visit</a:t>
            </a:r>
          </a:p>
          <a:p>
            <a:endParaRPr lang="en-US" dirty="0"/>
          </a:p>
        </p:txBody>
      </p:sp>
    </p:spTree>
    <p:extLst>
      <p:ext uri="{BB962C8B-B14F-4D97-AF65-F5344CB8AC3E}">
        <p14:creationId xmlns:p14="http://schemas.microsoft.com/office/powerpoint/2010/main" val="1164482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(3 of 3)</a:t>
            </a:r>
            <a:endParaRPr lang="en-US" dirty="0"/>
          </a:p>
        </p:txBody>
      </p:sp>
      <p:sp>
        <p:nvSpPr>
          <p:cNvPr id="3" name="Content Placeholder 2"/>
          <p:cNvSpPr>
            <a:spLocks noGrp="1"/>
          </p:cNvSpPr>
          <p:nvPr>
            <p:ph idx="1"/>
          </p:nvPr>
        </p:nvSpPr>
        <p:spPr/>
        <p:txBody>
          <a:bodyPr/>
          <a:lstStyle/>
          <a:p>
            <a:r>
              <a:rPr lang="en-US" altLang="en-US" sz="2400" dirty="0" smtClean="0">
                <a:solidFill>
                  <a:srgbClr val="FFFF00"/>
                </a:solidFill>
              </a:rPr>
              <a:t>The provider that coordinates this service is :</a:t>
            </a:r>
          </a:p>
          <a:p>
            <a:pPr>
              <a:buFont typeface="Arial" panose="020B0604020202020204" pitchFamily="34" charset="0"/>
              <a:buChar char="•"/>
            </a:pPr>
            <a:r>
              <a:rPr lang="en-US" altLang="en-US" sz="2400" dirty="0" smtClean="0"/>
              <a:t>MD</a:t>
            </a:r>
          </a:p>
          <a:p>
            <a:pPr>
              <a:buFont typeface="Arial" panose="020B0604020202020204" pitchFamily="34" charset="0"/>
              <a:buChar char="•"/>
            </a:pPr>
            <a:r>
              <a:rPr lang="en-US" altLang="en-US" sz="2400" dirty="0" smtClean="0"/>
              <a:t>Non Physician Provider (NPP)APRN: NP CNMW, CNS, PA</a:t>
            </a:r>
          </a:p>
          <a:p>
            <a:pPr>
              <a:buFont typeface="Arial" panose="020B0604020202020204" pitchFamily="34" charset="0"/>
              <a:buChar char="•"/>
            </a:pPr>
            <a:endParaRPr lang="en-US" altLang="en-US" sz="2400" dirty="0" smtClean="0"/>
          </a:p>
          <a:p>
            <a:r>
              <a:rPr lang="en-US" altLang="en-US" sz="2400" dirty="0" smtClean="0"/>
              <a:t>Other clinical staff under the supervision of the MD or Non Physician Provider (NPP) can assist with patient needs</a:t>
            </a:r>
          </a:p>
          <a:p>
            <a:endParaRPr lang="en-US" dirty="0"/>
          </a:p>
        </p:txBody>
      </p:sp>
    </p:spTree>
    <p:extLst>
      <p:ext uri="{BB962C8B-B14F-4D97-AF65-F5344CB8AC3E}">
        <p14:creationId xmlns:p14="http://schemas.microsoft.com/office/powerpoint/2010/main" val="1100143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Who has low health literacy?</a:t>
            </a:r>
          </a:p>
        </p:txBody>
      </p:sp>
      <p:sp>
        <p:nvSpPr>
          <p:cNvPr id="13315" name="Content Placeholder 2"/>
          <p:cNvSpPr>
            <a:spLocks noGrp="1"/>
          </p:cNvSpPr>
          <p:nvPr>
            <p:ph idx="1"/>
          </p:nvPr>
        </p:nvSpPr>
        <p:spPr>
          <a:xfrm>
            <a:off x="828675" y="2895600"/>
            <a:ext cx="6711950" cy="2976563"/>
          </a:xfrm>
        </p:spPr>
        <p:txBody>
          <a:bodyPr/>
          <a:lstStyle/>
          <a:p>
            <a:pPr eaLnBrk="1" hangingPunct="1"/>
            <a:r>
              <a:rPr lang="en-US" altLang="en-US" sz="2800" smtClean="0">
                <a:solidFill>
                  <a:srgbClr val="FFFF00"/>
                </a:solidFill>
              </a:rPr>
              <a:t>Poor</a:t>
            </a:r>
          </a:p>
          <a:p>
            <a:pPr eaLnBrk="1" hangingPunct="1"/>
            <a:r>
              <a:rPr lang="en-US" altLang="en-US" sz="2800" smtClean="0">
                <a:solidFill>
                  <a:srgbClr val="FFFF00"/>
                </a:solidFill>
              </a:rPr>
              <a:t>Elderly</a:t>
            </a:r>
          </a:p>
          <a:p>
            <a:pPr eaLnBrk="1" hangingPunct="1"/>
            <a:r>
              <a:rPr lang="en-US" altLang="en-US" sz="2800" smtClean="0">
                <a:solidFill>
                  <a:srgbClr val="FFFF00"/>
                </a:solidFill>
              </a:rPr>
              <a:t>Minorities</a:t>
            </a:r>
          </a:p>
          <a:p>
            <a:pPr eaLnBrk="1" hangingPunct="1"/>
            <a:r>
              <a:rPr lang="en-US" altLang="en-US" sz="2800" smtClean="0">
                <a:solidFill>
                  <a:srgbClr val="FFFF00"/>
                </a:solidFill>
              </a:rPr>
              <a:t>English-as-second language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solidFill>
                  <a:srgbClr val="FFFF00"/>
                </a:solidFill>
              </a:rPr>
              <a:t>Health Literacy can be taught to patients</a:t>
            </a:r>
          </a:p>
          <a:p>
            <a:pPr lvl="1"/>
            <a:r>
              <a:rPr lang="en-US" dirty="0" smtClean="0"/>
              <a:t>Requires:</a:t>
            </a:r>
          </a:p>
          <a:p>
            <a:pPr lvl="1"/>
            <a:r>
              <a:rPr lang="en-US" dirty="0" smtClean="0"/>
              <a:t> </a:t>
            </a:r>
            <a:r>
              <a:rPr lang="en-US" dirty="0"/>
              <a:t>M</a:t>
            </a:r>
            <a:r>
              <a:rPr lang="en-US" dirty="0" smtClean="0"/>
              <a:t>otivated staff</a:t>
            </a:r>
          </a:p>
          <a:p>
            <a:pPr lvl="1"/>
            <a:r>
              <a:rPr lang="en-US" dirty="0" smtClean="0"/>
              <a:t>Written communication tools (plain language)</a:t>
            </a:r>
          </a:p>
          <a:p>
            <a:pPr lvl="1"/>
            <a:r>
              <a:rPr lang="en-US" dirty="0" smtClean="0"/>
              <a:t>Oral communication tools (teach back)</a:t>
            </a:r>
          </a:p>
          <a:p>
            <a:pPr lvl="1"/>
            <a:r>
              <a:rPr lang="en-US" dirty="0" smtClean="0"/>
              <a:t>Easy to read materials for the patient and family</a:t>
            </a:r>
          </a:p>
          <a:p>
            <a:pPr lvl="1"/>
            <a:endParaRPr lang="en-US" dirty="0"/>
          </a:p>
          <a:p>
            <a:pPr lvl="1"/>
            <a:r>
              <a:rPr lang="en-US" dirty="0" smtClean="0">
                <a:solidFill>
                  <a:srgbClr val="FFFF00"/>
                </a:solidFill>
              </a:rPr>
              <a:t>A coordinated plan.  The ARHQ toolkit offers flexible tools for patient and provider to implement into a comprehensive plan for facilities.</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1347743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228600" y="1152524"/>
            <a:ext cx="8686800" cy="5400676"/>
          </a:xfrm>
        </p:spPr>
        <p:txBody>
          <a:bodyPr/>
          <a:lstStyle/>
          <a:p>
            <a:pPr marL="0" indent="0">
              <a:buNone/>
            </a:pPr>
            <a:r>
              <a:rPr lang="en-US" dirty="0" smtClean="0"/>
              <a:t>Baur, C. (2010). </a:t>
            </a:r>
            <a:r>
              <a:rPr lang="en-US" i="1" dirty="0" smtClean="0"/>
              <a:t>National action plan to improve 	health literacy</a:t>
            </a:r>
            <a:r>
              <a:rPr lang="en-US" dirty="0" smtClean="0"/>
              <a:t>. 	Washington, DC: U.S. Dept. of Health and Human Services, Office 	of Disease Prevention and Health Promotion.</a:t>
            </a:r>
          </a:p>
          <a:p>
            <a:pPr marL="0" indent="0">
              <a:buNone/>
            </a:pPr>
            <a:r>
              <a:rPr lang="en-US" dirty="0" smtClean="0"/>
              <a:t>Caldweld, M.A., Peters, K.J., &amp; Dracup, K.A. (2005). A simplified 	education program improves knowledge, self-care behavior, 	and disease severity in heart failure patients in rural settings. 	</a:t>
            </a:r>
            <a:r>
              <a:rPr lang="en-US" i="1" dirty="0" smtClean="0"/>
              <a:t>American Heart Journal, 150</a:t>
            </a:r>
            <a:r>
              <a:rPr lang="en-US" dirty="0" smtClean="0"/>
              <a:t>(5), 983e7-e12. 	doi:10.1016/j.ahl.2005.08.005</a:t>
            </a:r>
          </a:p>
          <a:p>
            <a:pPr marL="0" indent="0">
              <a:buNone/>
            </a:pPr>
            <a:r>
              <a:rPr lang="en-US" dirty="0">
                <a:cs typeface="Times New Roman" panose="02020603050405020304" pitchFamily="18" charset="0"/>
              </a:rPr>
              <a:t>Cene, C.W., Haymore, L.B., Dolan-Soto, D., Lin, F.C., Pignone, M., </a:t>
            </a:r>
            <a:r>
              <a:rPr lang="en-US" dirty="0" smtClean="0">
                <a:cs typeface="Times New Roman" panose="02020603050405020304" pitchFamily="18" charset="0"/>
              </a:rPr>
              <a:t>	Dewalt</a:t>
            </a:r>
            <a:r>
              <a:rPr lang="en-US" dirty="0">
                <a:cs typeface="Times New Roman" panose="02020603050405020304" pitchFamily="18" charset="0"/>
              </a:rPr>
              <a:t>, D.A., Wu, J.R., Jones, C.D., Corbie-Smith, G. </a:t>
            </a:r>
            <a:r>
              <a:rPr lang="en-US" dirty="0" smtClean="0">
                <a:cs typeface="Times New Roman" panose="02020603050405020304" pitchFamily="18" charset="0"/>
              </a:rPr>
              <a:t>(</a:t>
            </a:r>
            <a:r>
              <a:rPr lang="en-US" dirty="0">
                <a:cs typeface="Times New Roman" panose="02020603050405020304" pitchFamily="18" charset="0"/>
              </a:rPr>
              <a:t>2013). </a:t>
            </a:r>
            <a:r>
              <a:rPr lang="en-US" dirty="0" smtClean="0">
                <a:cs typeface="Times New Roman" panose="02020603050405020304" pitchFamily="18" charset="0"/>
              </a:rPr>
              <a:t>Self-	care </a:t>
            </a:r>
            <a:r>
              <a:rPr lang="en-US" dirty="0">
                <a:cs typeface="Times New Roman" panose="02020603050405020304" pitchFamily="18" charset="0"/>
              </a:rPr>
              <a:t>confidence mediates the relationship between perceived </a:t>
            </a:r>
            <a:r>
              <a:rPr lang="en-US" dirty="0" smtClean="0">
                <a:cs typeface="Times New Roman" panose="02020603050405020304" pitchFamily="18" charset="0"/>
              </a:rPr>
              <a:t>	social </a:t>
            </a:r>
            <a:r>
              <a:rPr lang="en-US" dirty="0">
                <a:cs typeface="Times New Roman" panose="02020603050405020304" pitchFamily="18" charset="0"/>
              </a:rPr>
              <a:t>support and self-care maintenance </a:t>
            </a:r>
            <a:r>
              <a:rPr lang="en-US" dirty="0" smtClean="0">
                <a:cs typeface="Times New Roman" panose="02020603050405020304" pitchFamily="18" charset="0"/>
              </a:rPr>
              <a:t>in </a:t>
            </a:r>
            <a:r>
              <a:rPr lang="en-US" dirty="0">
                <a:cs typeface="Times New Roman" panose="02020603050405020304" pitchFamily="18" charset="0"/>
              </a:rPr>
              <a:t>adults with heart </a:t>
            </a:r>
            <a:r>
              <a:rPr lang="en-US" dirty="0" smtClean="0">
                <a:cs typeface="Times New Roman" panose="02020603050405020304" pitchFamily="18" charset="0"/>
              </a:rPr>
              <a:t>	failure</a:t>
            </a:r>
            <a:r>
              <a:rPr lang="en-US" dirty="0">
                <a:cs typeface="Times New Roman" panose="02020603050405020304" pitchFamily="18" charset="0"/>
              </a:rPr>
              <a:t>. </a:t>
            </a:r>
            <a:r>
              <a:rPr lang="en-US" i="1" dirty="0">
                <a:cs typeface="Times New Roman" panose="02020603050405020304" pitchFamily="18" charset="0"/>
              </a:rPr>
              <a:t>Journal of Cardiac Failure, 19</a:t>
            </a:r>
            <a:r>
              <a:rPr lang="en-US" dirty="0">
                <a:cs typeface="Times New Roman" panose="02020603050405020304" pitchFamily="18" charset="0"/>
              </a:rPr>
              <a:t>(3). 202-210. doi: </a:t>
            </a:r>
            <a:r>
              <a:rPr lang="en-US" dirty="0" smtClean="0">
                <a:cs typeface="Times New Roman" panose="02020603050405020304" pitchFamily="18" charset="0"/>
              </a:rPr>
              <a:t>	10.1016/j.cardfail.2013.01.009</a:t>
            </a:r>
            <a:endParaRPr lang="en-US" dirty="0" smtClean="0"/>
          </a:p>
          <a:p>
            <a:endParaRPr lang="en-US" dirty="0"/>
          </a:p>
        </p:txBody>
      </p:sp>
    </p:spTree>
    <p:extLst>
      <p:ext uri="{BB962C8B-B14F-4D97-AF65-F5344CB8AC3E}">
        <p14:creationId xmlns:p14="http://schemas.microsoft.com/office/powerpoint/2010/main" val="3683910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cont’d</a:t>
            </a:r>
            <a:endParaRPr lang="en-US" dirty="0"/>
          </a:p>
        </p:txBody>
      </p:sp>
      <p:sp>
        <p:nvSpPr>
          <p:cNvPr id="3" name="Content Placeholder 2"/>
          <p:cNvSpPr>
            <a:spLocks noGrp="1"/>
          </p:cNvSpPr>
          <p:nvPr>
            <p:ph idx="1"/>
          </p:nvPr>
        </p:nvSpPr>
        <p:spPr>
          <a:xfrm>
            <a:off x="304800" y="1295400"/>
            <a:ext cx="8458200" cy="5105400"/>
          </a:xfrm>
        </p:spPr>
        <p:txBody>
          <a:bodyPr/>
          <a:lstStyle/>
          <a:p>
            <a:pPr marL="0" indent="0">
              <a:buNone/>
            </a:pPr>
            <a:r>
              <a:rPr lang="en-US" dirty="0">
                <a:cs typeface="Times New Roman" panose="02020603050405020304" pitchFamily="18" charset="0"/>
              </a:rPr>
              <a:t>Evangelista, L.S., Rasmusson, K.D., Laramee, A.S.,Barr, J.,Ammon, </a:t>
            </a:r>
            <a:r>
              <a:rPr lang="en-US" dirty="0" smtClean="0">
                <a:cs typeface="Times New Roman" panose="02020603050405020304" pitchFamily="18" charset="0"/>
              </a:rPr>
              <a:t>	S.E</a:t>
            </a:r>
            <a:r>
              <a:rPr lang="en-US" dirty="0">
                <a:cs typeface="Times New Roman" panose="02020603050405020304" pitchFamily="18" charset="0"/>
              </a:rPr>
              <a:t>., Dunbar, S., …Yancy, C.W. (2010).Health literacy and 	the </a:t>
            </a:r>
            <a:r>
              <a:rPr lang="en-US" dirty="0" smtClean="0">
                <a:cs typeface="Times New Roman" panose="02020603050405020304" pitchFamily="18" charset="0"/>
              </a:rPr>
              <a:t>	patient </a:t>
            </a:r>
            <a:r>
              <a:rPr lang="en-US" dirty="0">
                <a:cs typeface="Times New Roman" panose="02020603050405020304" pitchFamily="18" charset="0"/>
              </a:rPr>
              <a:t>with heart failure—Implications for patient care and </a:t>
            </a:r>
            <a:r>
              <a:rPr lang="en-US" dirty="0" smtClean="0">
                <a:cs typeface="Times New Roman" panose="02020603050405020304" pitchFamily="18" charset="0"/>
              </a:rPr>
              <a:t>	research</a:t>
            </a:r>
            <a:r>
              <a:rPr lang="en-US" dirty="0">
                <a:cs typeface="Times New Roman" panose="02020603050405020304" pitchFamily="18" charset="0"/>
              </a:rPr>
              <a:t>: A consensus statement of the Heart 	Failure Society </a:t>
            </a:r>
            <a:r>
              <a:rPr lang="en-US" dirty="0" smtClean="0">
                <a:cs typeface="Times New Roman" panose="02020603050405020304" pitchFamily="18" charset="0"/>
              </a:rPr>
              <a:t>	of </a:t>
            </a:r>
            <a:r>
              <a:rPr lang="en-US" dirty="0">
                <a:cs typeface="Times New Roman" panose="02020603050405020304" pitchFamily="18" charset="0"/>
              </a:rPr>
              <a:t>America. </a:t>
            </a:r>
            <a:r>
              <a:rPr lang="en-US" i="1" dirty="0">
                <a:cs typeface="Times New Roman" panose="02020603050405020304" pitchFamily="18" charset="0"/>
              </a:rPr>
              <a:t>Journal of Cardiac Failure</a:t>
            </a:r>
            <a:r>
              <a:rPr lang="en-US" dirty="0">
                <a:cs typeface="Times New Roman" panose="02020603050405020304" pitchFamily="18" charset="0"/>
              </a:rPr>
              <a:t>, </a:t>
            </a:r>
            <a:r>
              <a:rPr lang="en-US" i="1" dirty="0">
                <a:cs typeface="Times New Roman" panose="02020603050405020304" pitchFamily="18" charset="0"/>
              </a:rPr>
              <a:t>16</a:t>
            </a:r>
            <a:r>
              <a:rPr lang="en-US" dirty="0">
                <a:cs typeface="Times New Roman" panose="02020603050405020304" pitchFamily="18" charset="0"/>
              </a:rPr>
              <a:t>(1), 9–16. </a:t>
            </a:r>
            <a:r>
              <a:rPr lang="en-US" dirty="0" smtClean="0">
                <a:cs typeface="Times New Roman" panose="02020603050405020304" pitchFamily="18" charset="0"/>
              </a:rPr>
              <a:t>	doi:10.1016/j.cardfail.2009.10.026</a:t>
            </a:r>
            <a:endParaRPr lang="en-US" dirty="0" smtClean="0"/>
          </a:p>
          <a:p>
            <a:pPr marL="0" indent="0">
              <a:buNone/>
            </a:pPr>
            <a:r>
              <a:rPr lang="en-US" dirty="0" smtClean="0"/>
              <a:t>Health </a:t>
            </a:r>
            <a:r>
              <a:rPr lang="en-US" dirty="0"/>
              <a:t>literacy universal precautions toolkit, 2nd 	edition. February 	2015. Agency for Healthcare 	Research and Quality, Rockville, 	MD. Retrieved from http://www.ahrq.gov/professionals/quality-	patient-safety/quality-resources/tools/literacy-	toolkit/healthlittoolkit2.html</a:t>
            </a:r>
          </a:p>
          <a:p>
            <a:pPr marL="0" indent="0">
              <a:buNone/>
            </a:pPr>
            <a:r>
              <a:rPr lang="en-US" dirty="0"/>
              <a:t>Krames. (2015). </a:t>
            </a:r>
            <a:r>
              <a:rPr lang="en-US" i="1" dirty="0"/>
              <a:t>Living well with heart failure: A guide for patients, 	families and caregivers</a:t>
            </a:r>
            <a:r>
              <a:rPr lang="en-US" dirty="0"/>
              <a:t>. (Pamphlet).Yardly, PA: The StayWell 	Company, LLC.</a:t>
            </a:r>
          </a:p>
          <a:p>
            <a:pPr marL="0" lvl="0" indent="0">
              <a:buNone/>
            </a:pPr>
            <a:endParaRPr lang="en-US" dirty="0" smtClean="0"/>
          </a:p>
        </p:txBody>
      </p:sp>
    </p:spTree>
    <p:extLst>
      <p:ext uri="{BB962C8B-B14F-4D97-AF65-F5344CB8AC3E}">
        <p14:creationId xmlns:p14="http://schemas.microsoft.com/office/powerpoint/2010/main" val="1680891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9"/>
            <a:ext cx="7056437" cy="766762"/>
          </a:xfrm>
        </p:spPr>
        <p:txBody>
          <a:bodyPr/>
          <a:lstStyle/>
          <a:p>
            <a:pPr algn="ctr"/>
            <a:r>
              <a:rPr lang="en-US" dirty="0" smtClean="0"/>
              <a:t>References cont’d</a:t>
            </a:r>
            <a:endParaRPr lang="en-US" dirty="0"/>
          </a:p>
        </p:txBody>
      </p:sp>
      <p:sp>
        <p:nvSpPr>
          <p:cNvPr id="3" name="Content Placeholder 2"/>
          <p:cNvSpPr>
            <a:spLocks noGrp="1"/>
          </p:cNvSpPr>
          <p:nvPr>
            <p:ph idx="1"/>
          </p:nvPr>
        </p:nvSpPr>
        <p:spPr>
          <a:xfrm>
            <a:off x="304800" y="1219200"/>
            <a:ext cx="8534400" cy="5333999"/>
          </a:xfrm>
        </p:spPr>
        <p:txBody>
          <a:bodyPr/>
          <a:lstStyle/>
          <a:p>
            <a:pPr marL="0" lvl="0" indent="0">
              <a:buNone/>
            </a:pPr>
            <a:r>
              <a:rPr lang="en-US" dirty="0"/>
              <a:t>Leininger, M. (2006). </a:t>
            </a:r>
            <a:r>
              <a:rPr lang="en-US" i="1" dirty="0"/>
              <a:t>Culture care diversity and universality: A </a:t>
            </a:r>
            <a:r>
              <a:rPr lang="en-US" i="1" dirty="0" smtClean="0"/>
              <a:t>	worldwide </a:t>
            </a:r>
            <a:r>
              <a:rPr lang="en-US" i="1" dirty="0"/>
              <a:t>nursing theory</a:t>
            </a:r>
            <a:r>
              <a:rPr lang="en-US" dirty="0"/>
              <a:t> (2nd ed.). Sudbury, MA: Jones and </a:t>
            </a:r>
            <a:r>
              <a:rPr lang="en-US" dirty="0" smtClean="0"/>
              <a:t>	Bartlett</a:t>
            </a:r>
            <a:r>
              <a:rPr lang="en-US" dirty="0"/>
              <a:t>.</a:t>
            </a:r>
          </a:p>
          <a:p>
            <a:pPr marL="0" lvl="0" indent="0">
              <a:buNone/>
            </a:pPr>
            <a:r>
              <a:rPr lang="en-US" dirty="0"/>
              <a:t>Nielsen-</a:t>
            </a:r>
            <a:r>
              <a:rPr lang="en-US" dirty="0" err="1"/>
              <a:t>Bohlman</a:t>
            </a:r>
            <a:r>
              <a:rPr lang="en-US" dirty="0"/>
              <a:t>, L., &amp; Institute of Medicine (U.S.). (2004). </a:t>
            </a:r>
            <a:r>
              <a:rPr lang="en-US" i="1" dirty="0"/>
              <a:t>Health </a:t>
            </a:r>
            <a:r>
              <a:rPr lang="en-US" i="1" dirty="0" smtClean="0"/>
              <a:t>	literacy</a:t>
            </a:r>
            <a:r>
              <a:rPr lang="en-US" i="1" dirty="0"/>
              <a:t>: A prescription to end confusion</a:t>
            </a:r>
            <a:r>
              <a:rPr lang="en-US" dirty="0"/>
              <a:t>. Washington, D.C: </a:t>
            </a:r>
            <a:r>
              <a:rPr lang="en-US" dirty="0" smtClean="0"/>
              <a:t>	National </a:t>
            </a:r>
            <a:r>
              <a:rPr lang="en-US" dirty="0"/>
              <a:t>Academies Press</a:t>
            </a:r>
            <a:r>
              <a:rPr lang="en-US" dirty="0" smtClean="0"/>
              <a:t>.</a:t>
            </a:r>
          </a:p>
          <a:p>
            <a:r>
              <a:rPr lang="en-US" dirty="0"/>
              <a:t> Singleton, K., Krause, E., (Sept. 30, 2009) "Understanding Cultural and Linguistic Barriers to Health Literacy" </a:t>
            </a:r>
            <a:r>
              <a:rPr lang="en-US" i="1" dirty="0"/>
              <a:t>OJIN: The Online Journal of Issues in Nursing. </a:t>
            </a:r>
            <a:r>
              <a:rPr lang="en-US" dirty="0"/>
              <a:t>Vol. 14, No. 3, Manuscript </a:t>
            </a:r>
            <a:r>
              <a:rPr lang="en-US" dirty="0" smtClean="0"/>
              <a:t>4. doi:10.3912/OJIN.Vol14No03Man04</a:t>
            </a:r>
            <a:endParaRPr lang="en-US" dirty="0"/>
          </a:p>
          <a:p>
            <a:pPr marL="0" indent="0">
              <a:buNone/>
            </a:pPr>
            <a:r>
              <a:rPr lang="en-US" dirty="0" smtClean="0"/>
              <a:t>U.S</a:t>
            </a:r>
            <a:r>
              <a:rPr lang="en-US" dirty="0"/>
              <a:t>. Department of Health and Human Services, Centers for </a:t>
            </a:r>
            <a:r>
              <a:rPr lang="en-US" dirty="0" smtClean="0"/>
              <a:t>	Medicare </a:t>
            </a:r>
            <a:r>
              <a:rPr lang="en-US" dirty="0"/>
              <a:t>&amp; Medicaid Services. (2013). </a:t>
            </a:r>
            <a:r>
              <a:rPr lang="en-US" dirty="0" smtClean="0"/>
              <a:t>Retrieved Nov. 29, 2015</a:t>
            </a:r>
            <a:endParaRPr lang="en-US" dirty="0"/>
          </a:p>
        </p:txBody>
      </p:sp>
      <p:sp>
        <p:nvSpPr>
          <p:cNvPr id="4"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U.S. Department of Health and Human Services, Centers for Medicare &amp; Medicaid Services. (2013).</a:t>
            </a:r>
            <a:r>
              <a:rPr kumimoji="0" lang="en-US" altLang="en-US" sz="900" b="1"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t>
            </a:r>
            <a:r>
              <a:rPr kumimoji="0" lang="en-US" altLang="en-US"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Retrieved from </a:t>
            </a:r>
            <a:r>
              <a:rPr kumimoji="0" lang="en-US" altLang="en-US" sz="9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2"/>
              </a:rPr>
              <a:t>https://www.cms.gov/Outreach-and-Education/Medicare-Learning-Network-MLN/MLNProducts/Downloads/TransitionalCareManagementServices.pdf</a:t>
            </a:r>
            <a:r>
              <a:rPr kumimoji="0" lang="en-US" altLang="en-US" sz="7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188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 Code:</a:t>
            </a:r>
            <a:endParaRPr lang="en-US" dirty="0"/>
          </a:p>
        </p:txBody>
      </p:sp>
      <p:sp>
        <p:nvSpPr>
          <p:cNvPr id="3" name="Content Placeholder 2"/>
          <p:cNvSpPr>
            <a:spLocks noGrp="1"/>
          </p:cNvSpPr>
          <p:nvPr>
            <p:ph idx="1"/>
          </p:nvPr>
        </p:nvSpPr>
        <p:spPr>
          <a:xfrm>
            <a:off x="827088" y="1676400"/>
            <a:ext cx="7631112" cy="4572000"/>
          </a:xfrm>
        </p:spPr>
        <p:txBody>
          <a:bodyPr/>
          <a:lstStyle/>
          <a:p>
            <a:r>
              <a:rPr lang="en-US" dirty="0" smtClean="0"/>
              <a:t>“I pledge to support the Honor System of Old Dominion University.  I will refrain from any form of academic dishonesty or deception, such as cheating or plagiarism.  I am aware that as a member of the academic community it is my responsibility to turn in all suspected violators of the Honor Code.  I will report to a hearing if summoned.:</a:t>
            </a:r>
          </a:p>
          <a:p>
            <a:pPr marL="0" indent="0">
              <a:buNone/>
            </a:pPr>
            <a:r>
              <a:rPr lang="en-US" dirty="0" smtClean="0"/>
              <a:t>Names:</a:t>
            </a:r>
          </a:p>
          <a:p>
            <a:pPr marL="0" indent="0">
              <a:buNone/>
            </a:pPr>
            <a:r>
              <a:rPr lang="en-US" dirty="0" smtClean="0"/>
              <a:t>Kaye L. </a:t>
            </a:r>
            <a:r>
              <a:rPr lang="en-US" dirty="0" err="1" smtClean="0"/>
              <a:t>Geaney</a:t>
            </a:r>
            <a:r>
              <a:rPr lang="en-US" dirty="0" smtClean="0"/>
              <a:t>, Jane </a:t>
            </a:r>
            <a:r>
              <a:rPr lang="en-US" dirty="0" err="1" smtClean="0"/>
              <a:t>Kellam</a:t>
            </a:r>
            <a:r>
              <a:rPr lang="en-US" dirty="0" smtClean="0"/>
              <a:t>, </a:t>
            </a:r>
          </a:p>
          <a:p>
            <a:pPr marL="0" indent="0">
              <a:buNone/>
            </a:pPr>
            <a:r>
              <a:rPr lang="en-US" dirty="0" smtClean="0"/>
              <a:t>Mandy </a:t>
            </a:r>
            <a:r>
              <a:rPr lang="en-US" dirty="0" err="1" smtClean="0"/>
              <a:t>Gensimore</a:t>
            </a:r>
            <a:r>
              <a:rPr lang="en-US" dirty="0" smtClean="0"/>
              <a:t>, Clarke Krugman</a:t>
            </a:r>
          </a:p>
          <a:p>
            <a:pPr marL="0" indent="0">
              <a:buNone/>
            </a:pPr>
            <a:endParaRPr lang="en-US" dirty="0" smtClean="0"/>
          </a:p>
          <a:p>
            <a:pPr marL="0" indent="0">
              <a:buNone/>
            </a:pPr>
            <a:r>
              <a:rPr lang="en-US" dirty="0" smtClean="0"/>
              <a:t>Date: December 2, 2015</a:t>
            </a:r>
            <a:endParaRPr lang="en-US" dirty="0"/>
          </a:p>
        </p:txBody>
      </p:sp>
    </p:spTree>
    <p:extLst>
      <p:ext uri="{BB962C8B-B14F-4D97-AF65-F5344CB8AC3E}">
        <p14:creationId xmlns:p14="http://schemas.microsoft.com/office/powerpoint/2010/main" val="1879353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893332"/>
          <a:ext cx="7315200" cy="5349594"/>
        </p:xfrm>
        <a:graphic>
          <a:graphicData uri="http://schemas.openxmlformats.org/drawingml/2006/table">
            <a:tbl>
              <a:tblPr firstRow="1" firstCol="1" bandRow="1" bandCol="1"/>
              <a:tblGrid>
                <a:gridCol w="2605561">
                  <a:extLst>
                    <a:ext uri="{9D8B030D-6E8A-4147-A177-3AD203B41FA5}">
                      <a16:colId xmlns:a16="http://schemas.microsoft.com/office/drawing/2014/main" val="3013727124"/>
                    </a:ext>
                  </a:extLst>
                </a:gridCol>
                <a:gridCol w="1052040">
                  <a:extLst>
                    <a:ext uri="{9D8B030D-6E8A-4147-A177-3AD203B41FA5}">
                      <a16:colId xmlns:a16="http://schemas.microsoft.com/office/drawing/2014/main" val="889190060"/>
                    </a:ext>
                  </a:extLst>
                </a:gridCol>
                <a:gridCol w="3657599">
                  <a:extLst>
                    <a:ext uri="{9D8B030D-6E8A-4147-A177-3AD203B41FA5}">
                      <a16:colId xmlns:a16="http://schemas.microsoft.com/office/drawing/2014/main" val="3977632877"/>
                    </a:ext>
                  </a:extLst>
                </a:gridCol>
              </a:tblGrid>
              <a:tr h="655674">
                <a:tc>
                  <a:txBody>
                    <a:bodyPr/>
                    <a:lstStyle/>
                    <a:p>
                      <a:pPr marL="0" marR="0" indent="0">
                        <a:lnSpc>
                          <a:spcPct val="200000"/>
                        </a:lnSpc>
                        <a:spcBef>
                          <a:spcPts val="0"/>
                        </a:spcBef>
                        <a:spcAft>
                          <a:spcPts val="0"/>
                        </a:spcAft>
                      </a:pPr>
                      <a:r>
                        <a:rPr lang="en-US" sz="1100" cap="all" dirty="0">
                          <a:effectLst/>
                          <a:latin typeface="+mj-lt"/>
                          <a:ea typeface="Times New Roman" panose="02020603050405020304" pitchFamily="18" charset="0"/>
                        </a:rPr>
                        <a:t>Criteria</a:t>
                      </a:r>
                      <a:endParaRPr lang="en-US" sz="1100" dirty="0">
                        <a:effectLst/>
                        <a:latin typeface="+mj-lt"/>
                        <a:ea typeface="Times New Roman" panose="02020603050405020304" pitchFamily="18" charset="0"/>
                      </a:endParaRPr>
                    </a:p>
                  </a:txBody>
                  <a:tcPr marL="46277" marR="4627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800" cap="all">
                          <a:effectLst/>
                          <a:latin typeface="Times New Roman" panose="02020603050405020304" pitchFamily="18" charset="0"/>
                          <a:ea typeface="Times New Roman" panose="02020603050405020304" pitchFamily="18" charset="0"/>
                        </a:rPr>
                        <a:t>Score</a:t>
                      </a:r>
                      <a:endParaRPr lang="en-US" sz="800">
                        <a:effectLst/>
                        <a:latin typeface="Times New Roman" panose="02020603050405020304" pitchFamily="18" charset="0"/>
                        <a:ea typeface="Times New Roman" panose="02020603050405020304" pitchFamily="18" charset="0"/>
                      </a:endParaRPr>
                    </a:p>
                  </a:txBody>
                  <a:tcPr marL="46277" marR="46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800" cap="all" dirty="0">
                          <a:effectLst/>
                          <a:latin typeface="Times New Roman" panose="02020603050405020304" pitchFamily="18" charset="0"/>
                          <a:ea typeface="Times New Roman" panose="02020603050405020304" pitchFamily="18" charset="0"/>
                        </a:rPr>
                        <a:t>Comments</a:t>
                      </a:r>
                      <a:endParaRPr lang="en-US" sz="800" dirty="0">
                        <a:effectLst/>
                        <a:latin typeface="Times New Roman" panose="02020603050405020304" pitchFamily="18" charset="0"/>
                        <a:ea typeface="Times New Roman" panose="02020603050405020304" pitchFamily="18" charset="0"/>
                      </a:endParaRPr>
                    </a:p>
                  </a:txBody>
                  <a:tcPr marL="46277" marR="4627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617501"/>
                  </a:ext>
                </a:extLst>
              </a:tr>
              <a:tr h="987238">
                <a:tc>
                  <a:txBody>
                    <a:bodyPr/>
                    <a:lstStyle/>
                    <a:p>
                      <a:pPr marL="0" marR="0" indent="0">
                        <a:lnSpc>
                          <a:spcPct val="200000"/>
                        </a:lnSpc>
                        <a:spcBef>
                          <a:spcPts val="0"/>
                        </a:spcBef>
                        <a:spcAft>
                          <a:spcPts val="0"/>
                        </a:spcAft>
                      </a:pPr>
                      <a:r>
                        <a:rPr lang="en-US" sz="1100" dirty="0">
                          <a:effectLst/>
                          <a:latin typeface="+mj-lt"/>
                          <a:ea typeface="Times New Roman" panose="02020603050405020304" pitchFamily="18" charset="0"/>
                        </a:rPr>
                        <a:t>Final product reflective of group effort and effective group process </a:t>
                      </a:r>
                    </a:p>
                    <a:p>
                      <a:pPr marL="0" marR="0" indent="0">
                        <a:lnSpc>
                          <a:spcPct val="200000"/>
                        </a:lnSpc>
                        <a:spcBef>
                          <a:spcPts val="0"/>
                        </a:spcBef>
                        <a:spcAft>
                          <a:spcPts val="0"/>
                        </a:spcAft>
                      </a:pPr>
                      <a:r>
                        <a:rPr lang="en-US" sz="1100" dirty="0">
                          <a:effectLst/>
                          <a:latin typeface="+mj-lt"/>
                          <a:ea typeface="Times New Roman" panose="02020603050405020304" pitchFamily="18" charset="0"/>
                        </a:rPr>
                        <a:t>30%</a:t>
                      </a:r>
                    </a:p>
                  </a:txBody>
                  <a:tcPr marL="46277" marR="4627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txBody>
                  <a:tcPr marL="46277" marR="46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txBody>
                  <a:tcPr marL="46277" marR="4627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638251"/>
                  </a:ext>
                </a:extLst>
              </a:tr>
              <a:tr h="1234048">
                <a:tc>
                  <a:txBody>
                    <a:bodyPr/>
                    <a:lstStyle/>
                    <a:p>
                      <a:pPr marL="0" marR="0" indent="0">
                        <a:lnSpc>
                          <a:spcPct val="200000"/>
                        </a:lnSpc>
                        <a:spcBef>
                          <a:spcPts val="0"/>
                        </a:spcBef>
                        <a:spcAft>
                          <a:spcPts val="0"/>
                        </a:spcAft>
                      </a:pPr>
                      <a:r>
                        <a:rPr lang="en-US" sz="1100" dirty="0">
                          <a:effectLst/>
                          <a:latin typeface="+mj-lt"/>
                          <a:ea typeface="Times New Roman" panose="02020603050405020304" pitchFamily="18" charset="0"/>
                        </a:rPr>
                        <a:t>Overall effectiveness of presentation in addressing the various components of the assignment </a:t>
                      </a:r>
                    </a:p>
                    <a:p>
                      <a:pPr marL="0" marR="0" indent="0">
                        <a:lnSpc>
                          <a:spcPct val="200000"/>
                        </a:lnSpc>
                        <a:spcBef>
                          <a:spcPts val="0"/>
                        </a:spcBef>
                        <a:spcAft>
                          <a:spcPts val="0"/>
                        </a:spcAft>
                      </a:pPr>
                      <a:r>
                        <a:rPr lang="en-US" sz="1100" dirty="0">
                          <a:effectLst/>
                          <a:latin typeface="+mj-lt"/>
                          <a:ea typeface="Times New Roman" panose="02020603050405020304" pitchFamily="18" charset="0"/>
                        </a:rPr>
                        <a:t>35%</a:t>
                      </a:r>
                    </a:p>
                  </a:txBody>
                  <a:tcPr marL="46277" marR="4627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txBody>
                  <a:tcPr marL="46277" marR="46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rPr>
                        <a:t> </a:t>
                      </a:r>
                    </a:p>
                  </a:txBody>
                  <a:tcPr marL="46277" marR="4627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132712"/>
                  </a:ext>
                </a:extLst>
              </a:tr>
              <a:tr h="740429">
                <a:tc>
                  <a:txBody>
                    <a:bodyPr/>
                    <a:lstStyle/>
                    <a:p>
                      <a:pPr marL="0" marR="0" indent="0">
                        <a:lnSpc>
                          <a:spcPct val="200000"/>
                        </a:lnSpc>
                        <a:spcBef>
                          <a:spcPts val="0"/>
                        </a:spcBef>
                        <a:spcAft>
                          <a:spcPts val="0"/>
                        </a:spcAft>
                      </a:pPr>
                      <a:r>
                        <a:rPr lang="en-US" sz="1100" dirty="0">
                          <a:effectLst/>
                          <a:latin typeface="+mj-lt"/>
                          <a:ea typeface="Times New Roman" panose="02020603050405020304" pitchFamily="18" charset="0"/>
                        </a:rPr>
                        <a:t>Quality and creativity of power-point presentation</a:t>
                      </a:r>
                    </a:p>
                    <a:p>
                      <a:pPr marL="0" marR="0" indent="0">
                        <a:lnSpc>
                          <a:spcPct val="200000"/>
                        </a:lnSpc>
                        <a:spcBef>
                          <a:spcPts val="0"/>
                        </a:spcBef>
                        <a:spcAft>
                          <a:spcPts val="0"/>
                        </a:spcAft>
                      </a:pPr>
                      <a:r>
                        <a:rPr lang="en-US" sz="1100" dirty="0">
                          <a:effectLst/>
                          <a:latin typeface="+mj-lt"/>
                          <a:ea typeface="Times New Roman" panose="02020603050405020304" pitchFamily="18" charset="0"/>
                        </a:rPr>
                        <a:t>15%</a:t>
                      </a:r>
                    </a:p>
                  </a:txBody>
                  <a:tcPr marL="46277" marR="4627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rPr>
                        <a:t> </a:t>
                      </a:r>
                    </a:p>
                  </a:txBody>
                  <a:tcPr marL="46277" marR="46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txBody>
                  <a:tcPr marL="46277" marR="4627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549261"/>
                  </a:ext>
                </a:extLst>
              </a:tr>
              <a:tr h="987238">
                <a:tc>
                  <a:txBody>
                    <a:bodyPr/>
                    <a:lstStyle/>
                    <a:p>
                      <a:pPr marL="0" marR="0" indent="0">
                        <a:lnSpc>
                          <a:spcPct val="200000"/>
                        </a:lnSpc>
                        <a:spcBef>
                          <a:spcPts val="0"/>
                        </a:spcBef>
                        <a:spcAft>
                          <a:spcPts val="0"/>
                        </a:spcAft>
                      </a:pPr>
                      <a:r>
                        <a:rPr lang="en-US" sz="1100" dirty="0">
                          <a:effectLst/>
                          <a:latin typeface="+mj-lt"/>
                          <a:ea typeface="Times New Roman" panose="02020603050405020304" pitchFamily="18" charset="0"/>
                        </a:rPr>
                        <a:t>Core course concepts integrated into the final product where appropriate</a:t>
                      </a:r>
                    </a:p>
                    <a:p>
                      <a:pPr marL="0" marR="0" indent="0">
                        <a:lnSpc>
                          <a:spcPct val="200000"/>
                        </a:lnSpc>
                        <a:spcBef>
                          <a:spcPts val="0"/>
                        </a:spcBef>
                        <a:spcAft>
                          <a:spcPts val="0"/>
                        </a:spcAft>
                      </a:pPr>
                      <a:r>
                        <a:rPr lang="en-US" sz="1100" dirty="0">
                          <a:effectLst/>
                          <a:latin typeface="+mj-lt"/>
                          <a:ea typeface="Times New Roman" panose="02020603050405020304" pitchFamily="18" charset="0"/>
                        </a:rPr>
                        <a:t>20%</a:t>
                      </a:r>
                    </a:p>
                  </a:txBody>
                  <a:tcPr marL="46277" marR="46277"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rPr>
                        <a:t> </a:t>
                      </a:r>
                    </a:p>
                  </a:txBody>
                  <a:tcPr marL="46277" marR="46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rPr>
                        <a:t> </a:t>
                      </a:r>
                    </a:p>
                  </a:txBody>
                  <a:tcPr marL="46277" marR="46277"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899932545"/>
                  </a:ext>
                </a:extLst>
              </a:tr>
            </a:tbl>
          </a:graphicData>
        </a:graphic>
      </p:graphicFrame>
      <p:sp>
        <p:nvSpPr>
          <p:cNvPr id="11" name="Rectangle 10"/>
          <p:cNvSpPr/>
          <p:nvPr/>
        </p:nvSpPr>
        <p:spPr>
          <a:xfrm>
            <a:off x="609600" y="191052"/>
            <a:ext cx="4572000" cy="615553"/>
          </a:xfrm>
          <a:prstGeom prst="rect">
            <a:avLst/>
          </a:prstGeom>
        </p:spPr>
        <p:txBody>
          <a:bodyPr>
            <a:spAutoFit/>
          </a:bodyPr>
          <a:lstStyle/>
          <a:p>
            <a:pPr lvl="0"/>
            <a:r>
              <a:rPr lang="en-US" altLang="en-US" sz="1600" dirty="0">
                <a:latin typeface="Georgia" panose="02040502050405020303" pitchFamily="18" charset="0"/>
                <a:ea typeface="Times New Roman" panose="02020603050405020304" pitchFamily="18" charset="0"/>
              </a:rPr>
              <a:t>NURS 732 </a:t>
            </a:r>
            <a:endParaRPr lang="en-US" altLang="en-US" sz="800" dirty="0"/>
          </a:p>
          <a:p>
            <a:pPr lvl="0"/>
            <a:r>
              <a:rPr lang="en-US" altLang="en-US" b="1" dirty="0">
                <a:ea typeface="Times New Roman" panose="02020603050405020304" pitchFamily="18" charset="0"/>
              </a:rPr>
              <a:t>Criteria for Evaluation of Group </a:t>
            </a:r>
            <a:r>
              <a:rPr lang="en-US" altLang="en-US" b="1" dirty="0" smtClean="0">
                <a:ea typeface="Times New Roman" panose="02020603050405020304" pitchFamily="18" charset="0"/>
              </a:rPr>
              <a:t>Projects</a:t>
            </a:r>
            <a:endParaRPr lang="en-US" altLang="en-US" sz="800" dirty="0"/>
          </a:p>
        </p:txBody>
      </p:sp>
      <p:sp>
        <p:nvSpPr>
          <p:cNvPr id="12" name="Rectangle 11"/>
          <p:cNvSpPr/>
          <p:nvPr/>
        </p:nvSpPr>
        <p:spPr>
          <a:xfrm>
            <a:off x="646771" y="6065393"/>
            <a:ext cx="2056973" cy="369332"/>
          </a:xfrm>
          <a:prstGeom prst="rect">
            <a:avLst/>
          </a:prstGeom>
        </p:spPr>
        <p:txBody>
          <a:bodyPr wrap="none">
            <a:spAutoFit/>
          </a:bodyPr>
          <a:lstStyle/>
          <a:p>
            <a:pPr lvl="0"/>
            <a:r>
              <a:rPr lang="en-US" altLang="en-US" dirty="0">
                <a:ea typeface="Times New Roman" panose="02020603050405020304" pitchFamily="18" charset="0"/>
              </a:rPr>
              <a:t>Final Score _____</a:t>
            </a:r>
            <a:endParaRPr lang="en-US" altLang="en-US" sz="900" dirty="0"/>
          </a:p>
        </p:txBody>
      </p:sp>
    </p:spTree>
    <p:extLst>
      <p:ext uri="{BB962C8B-B14F-4D97-AF65-F5344CB8AC3E}">
        <p14:creationId xmlns:p14="http://schemas.microsoft.com/office/powerpoint/2010/main" val="312688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Percentage of Adults in each Health Literacy Level by Age: 2003 NAAL Report</a:t>
            </a:r>
          </a:p>
        </p:txBody>
      </p:sp>
      <p:pic>
        <p:nvPicPr>
          <p:cNvPr id="6" name="Content Placeholder 3"/>
          <p:cNvPicPr>
            <a:picLocks noGrp="1" noChangeAspect="1"/>
          </p:cNvPicPr>
          <p:nvPr>
            <p:ph idx="1"/>
          </p:nvPr>
        </p:nvPicPr>
        <p:blipFill>
          <a:blip r:embed="rId3"/>
          <a:stretch>
            <a:fillRect/>
          </a:stretch>
        </p:blipFill>
        <p:spPr>
          <a:xfrm>
            <a:off x="1371600" y="1840707"/>
            <a:ext cx="5714999" cy="4572000"/>
          </a:xfrm>
          <a:prstGeom prst="rect">
            <a:avLst/>
          </a:prstGeom>
        </p:spPr>
      </p:pic>
      <p:sp>
        <p:nvSpPr>
          <p:cNvPr id="7" name="Oval 6"/>
          <p:cNvSpPr/>
          <p:nvPr/>
        </p:nvSpPr>
        <p:spPr>
          <a:xfrm>
            <a:off x="2133600" y="4572000"/>
            <a:ext cx="4572000" cy="838200"/>
          </a:xfrm>
          <a:prstGeom prst="ellipse">
            <a:avLst/>
          </a:prstGeom>
          <a:noFill/>
          <a:ln>
            <a:solidFill>
              <a:srgbClr val="CC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800" y="6400800"/>
            <a:ext cx="4876800" cy="553998"/>
          </a:xfrm>
          <a:prstGeom prst="rect">
            <a:avLst/>
          </a:prstGeom>
          <a:noFill/>
        </p:spPr>
        <p:txBody>
          <a:bodyPr wrap="square" rtlCol="0">
            <a:spAutoFit/>
          </a:bodyPr>
          <a:lstStyle/>
          <a:p>
            <a:r>
              <a:rPr lang="en-US" sz="1200" dirty="0"/>
              <a:t>Source: The National Assessment of Adult Literacy, 2003</a:t>
            </a:r>
          </a:p>
          <a:p>
            <a:endParaRPr lang="en-US" dirty="0"/>
          </a:p>
        </p:txBody>
      </p:sp>
    </p:spTree>
    <p:extLst>
      <p:ext uri="{BB962C8B-B14F-4D97-AF65-F5344CB8AC3E}">
        <p14:creationId xmlns:p14="http://schemas.microsoft.com/office/powerpoint/2010/main" val="462660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43200"/>
            <a:ext cx="9144000" cy="4114800"/>
          </a:xfrm>
          <a:prstGeom prst="rect">
            <a:avLst/>
          </a:prstGeom>
          <a:gradFill flip="none" rotWithShape="1">
            <a:gsLst>
              <a:gs pos="0">
                <a:srgbClr val="D2D4DE"/>
              </a:gs>
              <a:gs pos="60000">
                <a:srgbClr val="FBFBF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2743200"/>
          </a:xfrm>
          <a:prstGeom prst="rect">
            <a:avLst/>
          </a:prstGeom>
          <a:gradFill flip="none" rotWithShape="1">
            <a:gsLst>
              <a:gs pos="100000">
                <a:srgbClr val="F9F9F9"/>
              </a:gs>
              <a:gs pos="50000">
                <a:srgbClr val="EDEEEF"/>
              </a:gs>
              <a:gs pos="0">
                <a:srgbClr val="BCC0C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4" name="Title 1"/>
          <p:cNvSpPr>
            <a:spLocks noGrp="1"/>
          </p:cNvSpPr>
          <p:nvPr>
            <p:ph type="title"/>
          </p:nvPr>
        </p:nvSpPr>
        <p:spPr/>
        <p:txBody>
          <a:bodyPr/>
          <a:lstStyle/>
          <a:p>
            <a:pPr algn="l" eaLnBrk="1" hangingPunct="1"/>
            <a:r>
              <a:rPr lang="en-US" altLang="en-US" sz="2400" smtClean="0"/>
              <a:t>The problem of health literacy among the elderly (65+ years of age)</a:t>
            </a:r>
          </a:p>
        </p:txBody>
      </p:sp>
      <p:graphicFrame>
        <p:nvGraphicFramePr>
          <p:cNvPr id="15365" name="Content Placeholder 3"/>
          <p:cNvGraphicFramePr>
            <a:graphicFrameLocks noGrp="1"/>
          </p:cNvGraphicFramePr>
          <p:nvPr>
            <p:ph idx="1"/>
            <p:extLst>
              <p:ext uri="{D42A27DB-BD31-4B8C-83A1-F6EECF244321}">
                <p14:modId xmlns:p14="http://schemas.microsoft.com/office/powerpoint/2010/main" val="1142133585"/>
              </p:ext>
            </p:extLst>
          </p:nvPr>
        </p:nvGraphicFramePr>
        <p:xfrm>
          <a:off x="106363" y="939800"/>
          <a:ext cx="8783637" cy="5588000"/>
        </p:xfrm>
        <a:graphic>
          <a:graphicData uri="http://schemas.openxmlformats.org/presentationml/2006/ole">
            <mc:AlternateContent xmlns:mc="http://schemas.openxmlformats.org/markup-compatibility/2006">
              <mc:Choice xmlns:v="urn:schemas-microsoft-com:vml" Requires="v">
                <p:oleObj spid="_x0000_s15401" name="Chart" r:id="rId4" imgW="8791194" imgH="5590517" progId="Excel.Chart.8">
                  <p:embed/>
                </p:oleObj>
              </mc:Choice>
              <mc:Fallback>
                <p:oleObj name="Chart" r:id="rId4" imgW="8791194" imgH="5590517"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939800"/>
                        <a:ext cx="878363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457200" y="6389300"/>
            <a:ext cx="7010400" cy="276999"/>
          </a:xfrm>
          <a:prstGeom prst="rect">
            <a:avLst/>
          </a:prstGeom>
          <a:noFill/>
        </p:spPr>
        <p:txBody>
          <a:bodyPr wrap="square" rtlCol="0">
            <a:spAutoFit/>
          </a:bodyPr>
          <a:lstStyle/>
          <a:p>
            <a:r>
              <a:rPr lang="en-US" sz="1200" dirty="0" smtClean="0"/>
              <a:t>Source: The National Assessment of Adult Literacy, 2003</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
            <a:ext cx="9144000" cy="6858000"/>
          </a:xfrm>
          <a:prstGeom prst="rect">
            <a:avLst/>
          </a:prstGeom>
          <a:gradFill>
            <a:gsLst>
              <a:gs pos="0">
                <a:schemeClr val="tx1">
                  <a:lumMod val="95000"/>
                  <a:lumOff val="5000"/>
                </a:schemeClr>
              </a:gs>
              <a:gs pos="40000">
                <a:schemeClr val="bg1">
                  <a:lumMod val="75000"/>
                </a:schemeClr>
              </a:gs>
              <a:gs pos="56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1" name="Title 1"/>
          <p:cNvSpPr>
            <a:spLocks noGrp="1"/>
          </p:cNvSpPr>
          <p:nvPr>
            <p:ph type="title"/>
          </p:nvPr>
        </p:nvSpPr>
        <p:spPr/>
        <p:txBody>
          <a:bodyPr/>
          <a:lstStyle/>
          <a:p>
            <a:pPr algn="l" eaLnBrk="1" hangingPunct="1"/>
            <a:r>
              <a:rPr lang="en-US" altLang="en-US" sz="2400" smtClean="0">
                <a:solidFill>
                  <a:schemeClr val="bg1"/>
                </a:solidFill>
              </a:rPr>
              <a:t>Health literacy challenges for elderly 60 years and older</a:t>
            </a:r>
          </a:p>
        </p:txBody>
      </p:sp>
      <p:graphicFrame>
        <p:nvGraphicFramePr>
          <p:cNvPr id="17412" name="Content Placeholder 3"/>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17450" name="Chart" r:id="rId4" imgW="8340051" imgH="4633362" progId="Excel.Chart.8">
                  <p:embed/>
                </p:oleObj>
              </mc:Choice>
              <mc:Fallback>
                <p:oleObj name="Chart" r:id="rId4" imgW="8340051" imgH="4633362"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685800" y="6324599"/>
            <a:ext cx="6705600" cy="553998"/>
          </a:xfrm>
          <a:prstGeom prst="rect">
            <a:avLst/>
          </a:prstGeom>
          <a:noFill/>
        </p:spPr>
        <p:txBody>
          <a:bodyPr wrap="square" rtlCol="0">
            <a:spAutoFit/>
          </a:bodyPr>
          <a:lstStyle/>
          <a:p>
            <a:r>
              <a:rPr lang="en-US" sz="1200" dirty="0"/>
              <a:t>Source: The National Assessment of Adult Literacy, 2003</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Cultural considerations</a:t>
            </a:r>
          </a:p>
        </p:txBody>
      </p:sp>
      <p:sp>
        <p:nvSpPr>
          <p:cNvPr id="11267" name="Content Placeholder 2"/>
          <p:cNvSpPr>
            <a:spLocks noGrp="1"/>
          </p:cNvSpPr>
          <p:nvPr>
            <p:ph idx="1"/>
          </p:nvPr>
        </p:nvSpPr>
        <p:spPr/>
        <p:txBody>
          <a:bodyPr rtlCol="0">
            <a:normAutofit/>
          </a:bodyPr>
          <a:lstStyle/>
          <a:p>
            <a:pPr marL="0" indent="0" defTabSz="457207" eaLnBrk="1" fontAlgn="auto" hangingPunct="1">
              <a:spcAft>
                <a:spcPts val="0"/>
              </a:spcAft>
              <a:buClr>
                <a:schemeClr val="bg2">
                  <a:lumMod val="40000"/>
                  <a:lumOff val="60000"/>
                </a:schemeClr>
              </a:buClr>
              <a:buNone/>
              <a:defRPr/>
            </a:pPr>
            <a:r>
              <a:rPr lang="en-US" altLang="en-US" sz="2400" dirty="0" smtClean="0">
                <a:solidFill>
                  <a:srgbClr val="FFFF00"/>
                </a:solidFill>
              </a:rPr>
              <a:t>What do we mean by ‘culture’?</a:t>
            </a:r>
          </a:p>
          <a:p>
            <a:pPr marL="0" indent="0" defTabSz="457207" eaLnBrk="1" fontAlgn="auto" hangingPunct="1">
              <a:spcAft>
                <a:spcPts val="0"/>
              </a:spcAft>
              <a:buClr>
                <a:schemeClr val="bg2">
                  <a:lumMod val="40000"/>
                  <a:lumOff val="60000"/>
                </a:schemeClr>
              </a:buClr>
              <a:buFont typeface="Wingdings 3" charset="2"/>
              <a:buNone/>
              <a:defRPr/>
            </a:pPr>
            <a:endParaRPr lang="en-US" altLang="en-US" sz="2400" dirty="0" smtClean="0"/>
          </a:p>
          <a:p>
            <a:pPr marL="0" indent="0" defTabSz="457207" eaLnBrk="1" fontAlgn="auto" hangingPunct="1">
              <a:spcAft>
                <a:spcPts val="0"/>
              </a:spcAft>
              <a:buClr>
                <a:schemeClr val="bg2">
                  <a:lumMod val="40000"/>
                  <a:lumOff val="60000"/>
                </a:schemeClr>
              </a:buClr>
              <a:buFont typeface="Wingdings 3" charset="2"/>
              <a:buNone/>
              <a:defRPr/>
            </a:pPr>
            <a:r>
              <a:rPr lang="en-US" altLang="en-US" sz="2400" dirty="0" smtClean="0"/>
              <a:t>It is a group’s: </a:t>
            </a:r>
          </a:p>
          <a:p>
            <a:pPr marL="0" indent="0" defTabSz="457207" eaLnBrk="1" fontAlgn="auto" hangingPunct="1">
              <a:spcAft>
                <a:spcPts val="0"/>
              </a:spcAft>
              <a:buClr>
                <a:schemeClr val="bg2">
                  <a:lumMod val="40000"/>
                  <a:lumOff val="60000"/>
                </a:schemeClr>
              </a:buClr>
              <a:buFont typeface="Wingdings 3" charset="2"/>
              <a:buNone/>
              <a:defRPr/>
            </a:pPr>
            <a:r>
              <a:rPr lang="en-US" altLang="en-US" sz="2400" b="1" dirty="0" smtClean="0">
                <a:solidFill>
                  <a:srgbClr val="FFFF00"/>
                </a:solidFill>
              </a:rPr>
              <a:t>Values, Beliefs, and Lifeways</a:t>
            </a:r>
            <a:endParaRPr lang="en-US" altLang="en-US" sz="2400" dirty="0" smtClean="0">
              <a:solidFill>
                <a:srgbClr val="FFFF00"/>
              </a:solidFill>
            </a:endParaRPr>
          </a:p>
          <a:p>
            <a:pPr marL="0" indent="0" defTabSz="457207" eaLnBrk="1" fontAlgn="auto" hangingPunct="1">
              <a:spcAft>
                <a:spcPts val="0"/>
              </a:spcAft>
              <a:buClr>
                <a:schemeClr val="bg2">
                  <a:lumMod val="40000"/>
                  <a:lumOff val="60000"/>
                </a:schemeClr>
              </a:buClr>
              <a:buFont typeface="Wingdings 3" charset="2"/>
              <a:buNone/>
              <a:defRPr/>
            </a:pPr>
            <a:r>
              <a:rPr lang="en-US" altLang="en-US" sz="2400" dirty="0" smtClean="0"/>
              <a:t>That have been learned through generations, and influence</a:t>
            </a:r>
          </a:p>
          <a:p>
            <a:pPr marL="0" indent="0" defTabSz="457207" eaLnBrk="1" fontAlgn="auto" hangingPunct="1">
              <a:spcAft>
                <a:spcPts val="0"/>
              </a:spcAft>
              <a:buClr>
                <a:schemeClr val="bg2">
                  <a:lumMod val="40000"/>
                  <a:lumOff val="60000"/>
                </a:schemeClr>
              </a:buClr>
              <a:buFont typeface="Wingdings 3" charset="2"/>
              <a:buNone/>
              <a:defRPr/>
            </a:pPr>
            <a:r>
              <a:rPr lang="en-US" altLang="en-US" sz="2400" b="1" dirty="0" smtClean="0">
                <a:solidFill>
                  <a:srgbClr val="FFFF00"/>
                </a:solidFill>
              </a:rPr>
              <a:t>Thinking, Decisions and Patterns of Thought </a:t>
            </a:r>
            <a:r>
              <a:rPr lang="en-US" altLang="en-US" sz="2400" dirty="0" smtClean="0"/>
              <a:t>(Leininger, 2006).</a:t>
            </a: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47800"/>
            <a:ext cx="22002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z="3600" smtClean="0"/>
              <a:t>Health beliefs are part of culture</a:t>
            </a:r>
          </a:p>
        </p:txBody>
      </p:sp>
      <p:sp>
        <p:nvSpPr>
          <p:cNvPr id="3" name="Content Placeholder 2"/>
          <p:cNvSpPr>
            <a:spLocks noGrp="1"/>
          </p:cNvSpPr>
          <p:nvPr>
            <p:ph idx="1"/>
          </p:nvPr>
        </p:nvSpPr>
        <p:spPr>
          <a:xfrm>
            <a:off x="827088" y="2052638"/>
            <a:ext cx="6564312" cy="4195762"/>
          </a:xfrm>
        </p:spPr>
        <p:txBody>
          <a:bodyPr rtlCol="0">
            <a:normAutofit/>
          </a:bodyPr>
          <a:lstStyle/>
          <a:p>
            <a:pPr marL="0" indent="0" defTabSz="457207" eaLnBrk="1" fontAlgn="auto" hangingPunct="1">
              <a:spcAft>
                <a:spcPts val="0"/>
              </a:spcAft>
              <a:buClr>
                <a:schemeClr val="bg2">
                  <a:lumMod val="40000"/>
                  <a:lumOff val="60000"/>
                </a:schemeClr>
              </a:buClr>
              <a:buFont typeface="Wingdings 3" charset="2"/>
              <a:buNone/>
              <a:defRPr/>
            </a:pPr>
            <a:r>
              <a:rPr lang="en-US" sz="2400" dirty="0" smtClean="0"/>
              <a:t>Examples:</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400" dirty="0" err="1" smtClean="0">
                <a:solidFill>
                  <a:srgbClr val="FFFF00"/>
                </a:solidFill>
              </a:rPr>
              <a:t>Magico</a:t>
            </a:r>
            <a:r>
              <a:rPr lang="en-US" sz="2400" dirty="0" smtClean="0">
                <a:solidFill>
                  <a:srgbClr val="FFFF00"/>
                </a:solidFill>
              </a:rPr>
              <a:t>-religious</a:t>
            </a:r>
            <a:r>
              <a:rPr lang="en-US" sz="2400" dirty="0" smtClean="0"/>
              <a:t> – spirit forces are at work</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400" dirty="0" smtClean="0">
                <a:solidFill>
                  <a:srgbClr val="FFFF00"/>
                </a:solidFill>
              </a:rPr>
              <a:t>Biomedical</a:t>
            </a:r>
            <a:r>
              <a:rPr lang="en-US" sz="2400" dirty="0" smtClean="0"/>
              <a:t> – the body is merely a complex organism</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400" dirty="0" smtClean="0">
                <a:solidFill>
                  <a:srgbClr val="FFFF00"/>
                </a:solidFill>
              </a:rPr>
              <a:t>Determinism </a:t>
            </a:r>
            <a:r>
              <a:rPr lang="en-US" sz="2400" dirty="0" smtClean="0"/>
              <a:t>– illness is pre-ordained</a:t>
            </a:r>
          </a:p>
          <a:p>
            <a:pPr marL="0" indent="0" defTabSz="457207" eaLnBrk="1" fontAlgn="auto" hangingPunct="1">
              <a:spcAft>
                <a:spcPts val="0"/>
              </a:spcAft>
              <a:buClr>
                <a:schemeClr val="bg2">
                  <a:lumMod val="40000"/>
                  <a:lumOff val="60000"/>
                </a:schemeClr>
              </a:buClr>
              <a:buFont typeface="Wingdings 3" charset="2"/>
              <a:buNone/>
              <a:defRPr/>
            </a:pPr>
            <a:r>
              <a:rPr lang="en-US" sz="2400" dirty="0" smtClean="0"/>
              <a:t>Health beliefs impact health literacy</a:t>
            </a:r>
            <a:endParaRPr lang="en-US" sz="2400" dirty="0"/>
          </a:p>
        </p:txBody>
      </p:sp>
      <p:pic>
        <p:nvPicPr>
          <p:cNvPr id="215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1500" y="1870075"/>
            <a:ext cx="20859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1500" y="4102100"/>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9687" y="5867400"/>
            <a:ext cx="4583112" cy="369332"/>
          </a:xfrm>
          <a:prstGeom prst="rect">
            <a:avLst/>
          </a:prstGeom>
          <a:noFill/>
        </p:spPr>
        <p:txBody>
          <a:bodyPr wrap="square" rtlCol="0">
            <a:spAutoFit/>
          </a:bodyPr>
          <a:lstStyle/>
          <a:p>
            <a:r>
              <a:rPr lang="en-US" dirty="0"/>
              <a:t>(</a:t>
            </a:r>
            <a:r>
              <a:rPr lang="en-US" dirty="0" smtClean="0"/>
              <a:t>Singleton &amp; Krause, 2009)</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44525"/>
            <a:ext cx="7054850" cy="919163"/>
          </a:xfrm>
        </p:spPr>
        <p:txBody>
          <a:bodyPr/>
          <a:lstStyle/>
          <a:p>
            <a:pPr eaLnBrk="1" hangingPunct="1"/>
            <a:r>
              <a:rPr lang="en-US" altLang="en-US" smtClean="0"/>
              <a:t>More cultural influences:</a:t>
            </a:r>
          </a:p>
        </p:txBody>
      </p:sp>
      <p:pic>
        <p:nvPicPr>
          <p:cNvPr id="2355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105400" y="4114800"/>
            <a:ext cx="3486150" cy="2333625"/>
          </a:xfrm>
        </p:spPr>
      </p:pic>
      <p:sp>
        <p:nvSpPr>
          <p:cNvPr id="23556" name="TextBox 5"/>
          <p:cNvSpPr txBox="1">
            <a:spLocks noChangeArrowheads="1"/>
          </p:cNvSpPr>
          <p:nvPr/>
        </p:nvSpPr>
        <p:spPr bwMode="auto">
          <a:xfrm>
            <a:off x="669925" y="1493838"/>
            <a:ext cx="7010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2400">
                <a:solidFill>
                  <a:srgbClr val="FFFF00"/>
                </a:solidFill>
                <a:latin typeface="Arial" panose="020B0604020202020204" pitchFamily="34" charset="0"/>
              </a:rPr>
              <a:t>Familism vs. Individualism: </a:t>
            </a:r>
            <a:r>
              <a:rPr lang="en-US" altLang="en-US" sz="2400">
                <a:latin typeface="Arial" panose="020B0604020202020204" pitchFamily="34" charset="0"/>
              </a:rPr>
              <a:t>Some cultures make group decisions, others are individual</a:t>
            </a:r>
          </a:p>
        </p:txBody>
      </p:sp>
      <p:sp>
        <p:nvSpPr>
          <p:cNvPr id="23557" name="TextBox 10"/>
          <p:cNvSpPr txBox="1">
            <a:spLocks noChangeArrowheads="1"/>
          </p:cNvSpPr>
          <p:nvPr/>
        </p:nvSpPr>
        <p:spPr bwMode="auto">
          <a:xfrm>
            <a:off x="669925" y="2921000"/>
            <a:ext cx="662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2400">
                <a:solidFill>
                  <a:srgbClr val="FFFF00"/>
                </a:solidFill>
                <a:latin typeface="Arial" panose="020B0604020202020204" pitchFamily="34" charset="0"/>
              </a:rPr>
              <a:t>High context vs. low context: </a:t>
            </a:r>
            <a:r>
              <a:rPr lang="en-US" altLang="en-US" sz="2400">
                <a:latin typeface="Arial" panose="020B0604020202020204" pitchFamily="34" charset="0"/>
              </a:rPr>
              <a:t>Some groups are long-term, tight-knit, others loose and casual.</a:t>
            </a:r>
          </a:p>
        </p:txBody>
      </p:sp>
      <p:sp>
        <p:nvSpPr>
          <p:cNvPr id="6" name="TextBox 5"/>
          <p:cNvSpPr txBox="1"/>
          <p:nvPr/>
        </p:nvSpPr>
        <p:spPr>
          <a:xfrm>
            <a:off x="729687" y="5867400"/>
            <a:ext cx="4583112" cy="369332"/>
          </a:xfrm>
          <a:prstGeom prst="rect">
            <a:avLst/>
          </a:prstGeom>
          <a:noFill/>
        </p:spPr>
        <p:txBody>
          <a:bodyPr wrap="square" rtlCol="0">
            <a:spAutoFit/>
          </a:bodyPr>
          <a:lstStyle/>
          <a:p>
            <a:r>
              <a:rPr lang="en-US" dirty="0"/>
              <a:t>(</a:t>
            </a:r>
            <a:r>
              <a:rPr lang="en-US" dirty="0" smtClean="0"/>
              <a:t>Singleton &amp; Krause, 2009)</a:t>
            </a:r>
            <a:endParaRPr lang="en-US" dirty="0"/>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raft #2 Thanks giving [Compatibility Mode]" id="{C44E92F4-E2D6-4640-85A7-59060BE67CFD}" vid="{D16F7ABC-A5C0-42E5-AD51-8F494319127C}"/>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raft #2 Thanks giving [Compatibility Mode]" id="{C44E92F4-E2D6-4640-85A7-59060BE67CFD}" vid="{AA45438C-21D8-4048-9FC4-9358270EF244}"/>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Draft #2 Thanks giving [Compatibility Mode]" id="{C44E92F4-E2D6-4640-85A7-59060BE67CFD}" vid="{9C3D4914-949A-440D-9007-BA0C8C0AF4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 #2 Thanks giving</Template>
  <TotalTime>1716</TotalTime>
  <Words>2654</Words>
  <Application>Microsoft Office PowerPoint</Application>
  <PresentationFormat>On-screen Show (4:3)</PresentationFormat>
  <Paragraphs>356</Paragraphs>
  <Slides>35</Slides>
  <Notes>25</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8" baseType="lpstr">
      <vt:lpstr>ＭＳ Ｐゴシック</vt:lpstr>
      <vt:lpstr>Arial</vt:lpstr>
      <vt:lpstr>Calibri</vt:lpstr>
      <vt:lpstr>Century</vt:lpstr>
      <vt:lpstr>Century Gothic</vt:lpstr>
      <vt:lpstr>Courier New</vt:lpstr>
      <vt:lpstr>Georgia</vt:lpstr>
      <vt:lpstr>Times New Roman</vt:lpstr>
      <vt:lpstr>Wingdings 3</vt:lpstr>
      <vt:lpstr>1_Office Theme</vt:lpstr>
      <vt:lpstr>2_Office Theme</vt:lpstr>
      <vt:lpstr>Ion</vt:lpstr>
      <vt:lpstr>Chart</vt:lpstr>
      <vt:lpstr>Community Health Care Center Health Literacy Plan</vt:lpstr>
      <vt:lpstr>What is health literacy?</vt:lpstr>
      <vt:lpstr>Who has low health literacy?</vt:lpstr>
      <vt:lpstr>Percentage of Adults in each Health Literacy Level by Age: 2003 NAAL Report</vt:lpstr>
      <vt:lpstr>The problem of health literacy among the elderly (65+ years of age)</vt:lpstr>
      <vt:lpstr>Health literacy challenges for elderly 60 years and older</vt:lpstr>
      <vt:lpstr>Cultural considerations</vt:lpstr>
      <vt:lpstr>Health beliefs are part of culture</vt:lpstr>
      <vt:lpstr>More cultural influences:</vt:lpstr>
      <vt:lpstr>Language barrier</vt:lpstr>
      <vt:lpstr>Literacy</vt:lpstr>
      <vt:lpstr>Two programs that address health literacy</vt:lpstr>
      <vt:lpstr>Two programs that address health literacy, cont’d.</vt:lpstr>
      <vt:lpstr>The challenge:</vt:lpstr>
      <vt:lpstr>Health literacy program curriculum </vt:lpstr>
      <vt:lpstr>Curriculum</vt:lpstr>
      <vt:lpstr>Curriculum</vt:lpstr>
      <vt:lpstr>Curriculum</vt:lpstr>
      <vt:lpstr>Communication tools</vt:lpstr>
      <vt:lpstr>Curriculum cont’d.</vt:lpstr>
      <vt:lpstr>Heart Failure patients</vt:lpstr>
      <vt:lpstr>Health Literacy/HF Brochure</vt:lpstr>
      <vt:lpstr>Education brochure for HF patient (front side)</vt:lpstr>
      <vt:lpstr>Education brochure for HF patient (back side)</vt:lpstr>
      <vt:lpstr>HF Teach-back questions</vt:lpstr>
      <vt:lpstr>Curriculum : track progress</vt:lpstr>
      <vt:lpstr>Reimbursement available</vt:lpstr>
      <vt:lpstr>Reimbursement cont’d  (2 of 3)</vt:lpstr>
      <vt:lpstr>Reimbursement (3 of 3)</vt:lpstr>
      <vt:lpstr>Summary</vt:lpstr>
      <vt:lpstr>References</vt:lpstr>
      <vt:lpstr>References cont’d</vt:lpstr>
      <vt:lpstr>References cont’d</vt:lpstr>
      <vt:lpstr>Honor Code: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Care Center Health Literacy Plan</dc:title>
  <dc:creator>clarke krugman</dc:creator>
  <cp:lastModifiedBy>clarke krugman</cp:lastModifiedBy>
  <cp:revision>53</cp:revision>
  <dcterms:created xsi:type="dcterms:W3CDTF">2015-11-29T15:23:47Z</dcterms:created>
  <dcterms:modified xsi:type="dcterms:W3CDTF">2015-12-04T16:20:13Z</dcterms:modified>
</cp:coreProperties>
</file>