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486" r:id="rId1"/>
  </p:sldMasterIdLst>
  <p:notesMasterIdLst>
    <p:notesMasterId r:id="rId37"/>
  </p:notesMasterIdLst>
  <p:handoutMasterIdLst>
    <p:handoutMasterId r:id="rId38"/>
  </p:handoutMasterIdLst>
  <p:sldIdLst>
    <p:sldId id="296" r:id="rId2"/>
    <p:sldId id="333" r:id="rId3"/>
    <p:sldId id="316" r:id="rId4"/>
    <p:sldId id="261" r:id="rId5"/>
    <p:sldId id="332" r:id="rId6"/>
    <p:sldId id="311" r:id="rId7"/>
    <p:sldId id="312" r:id="rId8"/>
    <p:sldId id="325" r:id="rId9"/>
    <p:sldId id="313" r:id="rId10"/>
    <p:sldId id="326" r:id="rId11"/>
    <p:sldId id="317" r:id="rId12"/>
    <p:sldId id="303" r:id="rId13"/>
    <p:sldId id="319" r:id="rId14"/>
    <p:sldId id="320" r:id="rId15"/>
    <p:sldId id="321" r:id="rId16"/>
    <p:sldId id="322" r:id="rId17"/>
    <p:sldId id="334" r:id="rId18"/>
    <p:sldId id="335" r:id="rId19"/>
    <p:sldId id="318" r:id="rId20"/>
    <p:sldId id="323" r:id="rId21"/>
    <p:sldId id="300" r:id="rId22"/>
    <p:sldId id="315" r:id="rId23"/>
    <p:sldId id="294" r:id="rId24"/>
    <p:sldId id="327" r:id="rId25"/>
    <p:sldId id="275" r:id="rId26"/>
    <p:sldId id="330" r:id="rId27"/>
    <p:sldId id="328" r:id="rId28"/>
    <p:sldId id="331" r:id="rId29"/>
    <p:sldId id="329" r:id="rId30"/>
    <p:sldId id="297" r:id="rId31"/>
    <p:sldId id="283" r:id="rId32"/>
    <p:sldId id="324" r:id="rId33"/>
    <p:sldId id="284" r:id="rId34"/>
    <p:sldId id="285" r:id="rId35"/>
    <p:sldId id="310" r:id="rId36"/>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76" autoAdjust="0"/>
    <p:restoredTop sz="79587" autoAdjust="0"/>
  </p:normalViewPr>
  <p:slideViewPr>
    <p:cSldViewPr>
      <p:cViewPr varScale="1">
        <p:scale>
          <a:sx n="69" d="100"/>
          <a:sy n="69" d="100"/>
        </p:scale>
        <p:origin x="201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326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9875"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79876"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9877"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B115C24-4D15-4FF6-9AF0-910109C3EFC6}" type="slidenum">
              <a:rPr lang="en-US" altLang="en-US"/>
              <a:pPr>
                <a:defRPr/>
              </a:pPr>
              <a:t>‹#›</a:t>
            </a:fld>
            <a:endParaRPr lang="en-US" altLang="en-US"/>
          </a:p>
        </p:txBody>
      </p:sp>
    </p:spTree>
    <p:extLst>
      <p:ext uri="{BB962C8B-B14F-4D97-AF65-F5344CB8AC3E}">
        <p14:creationId xmlns:p14="http://schemas.microsoft.com/office/powerpoint/2010/main" val="1559201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2291"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2295"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781C764-312F-4EE6-8124-D29D83482DB8}" type="slidenum">
              <a:rPr lang="en-US" altLang="en-US"/>
              <a:pPr>
                <a:defRPr/>
              </a:pPr>
              <a:t>‹#›</a:t>
            </a:fld>
            <a:endParaRPr lang="en-US" altLang="en-US"/>
          </a:p>
        </p:txBody>
      </p:sp>
    </p:spTree>
    <p:extLst>
      <p:ext uri="{BB962C8B-B14F-4D97-AF65-F5344CB8AC3E}">
        <p14:creationId xmlns:p14="http://schemas.microsoft.com/office/powerpoint/2010/main" val="40933960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latin typeface="Arial" panose="020B0604020202020204" pitchFamily="34" charset="0"/>
              </a:rPr>
              <a:t>This is what we are going to cover in this presentation.  Four basic groups. I put the objectives in a question format; I find it easier to remember.</a:t>
            </a:r>
          </a:p>
          <a:p>
            <a:pPr eaLnBrk="1" hangingPunct="1">
              <a:spcBef>
                <a:spcPct val="0"/>
              </a:spcBef>
            </a:pPr>
            <a:endParaRPr lang="en-US" altLang="en-US" smtClean="0">
              <a:latin typeface="Arial" panose="020B0604020202020204" pitchFamily="34" charset="0"/>
            </a:endParaRPr>
          </a:p>
          <a:p>
            <a:pPr eaLnBrk="1" hangingPunct="1">
              <a:spcBef>
                <a:spcPct val="0"/>
              </a:spcBef>
            </a:pPr>
            <a:r>
              <a:rPr lang="en-US" altLang="en-US" smtClean="0">
                <a:latin typeface="Arial" panose="020B0604020202020204" pitchFamily="34" charset="0"/>
              </a:rPr>
              <a:t>I have given a handout to the class.  This handout contains in it questions and matching exercises that are relevant to this discussion.  They come from an earlier addition of your text, actually the study guide that is usually purchased separately.  I have included the answer page as well.</a:t>
            </a:r>
          </a:p>
          <a:p>
            <a:pPr eaLnBrk="1" hangingPunct="1">
              <a:spcBef>
                <a:spcPct val="0"/>
              </a:spcBef>
            </a:pPr>
            <a:endParaRPr lang="en-US" altLang="en-US" smtClean="0">
              <a:latin typeface="Arial" panose="020B0604020202020204" pitchFamily="34" charset="0"/>
            </a:endParaRPr>
          </a:p>
          <a:p>
            <a:pPr eaLnBrk="1" hangingPunct="1">
              <a:spcBef>
                <a:spcPct val="0"/>
              </a:spcBef>
            </a:pPr>
            <a:r>
              <a:rPr lang="en-US" altLang="en-US" smtClean="0">
                <a:latin typeface="Arial" panose="020B0604020202020204" pitchFamily="34" charset="0"/>
              </a:rPr>
              <a:t>You will find that they will enhance your understanding of the definitions, and have questions that you may find similar to the questions you would find on an NCLEX exam.</a:t>
            </a:r>
          </a:p>
          <a:p>
            <a:pPr eaLnBrk="1" hangingPunct="1">
              <a:spcBef>
                <a:spcPct val="0"/>
              </a:spcBef>
            </a:pPr>
            <a:endParaRPr lang="en-US" altLang="en-US" smtClean="0">
              <a:latin typeface="Arial" panose="020B0604020202020204" pitchFamily="34" charset="0"/>
            </a:endParaRPr>
          </a:p>
          <a:p>
            <a:pPr eaLnBrk="1" hangingPunct="1">
              <a:spcBef>
                <a:spcPct val="0"/>
              </a:spcBef>
            </a:pPr>
            <a:r>
              <a:rPr lang="en-US" altLang="en-US" smtClean="0">
                <a:latin typeface="Arial" panose="020B0604020202020204" pitchFamily="34" charset="0"/>
              </a:rPr>
              <a:t>Lets review this for a second, and then move on.</a:t>
            </a:r>
          </a:p>
        </p:txBody>
      </p:sp>
      <p:sp>
        <p:nvSpPr>
          <p:cNvPr id="7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96C1FDA-1755-4F24-A802-70E88C776ABA}" type="slidenum">
              <a:rPr lang="en-US" altLang="en-US" smtClean="0"/>
              <a:pPr/>
              <a:t>1</a:t>
            </a:fld>
            <a:endParaRPr lang="en-US" altLang="en-US" smtClean="0"/>
          </a:p>
        </p:txBody>
      </p:sp>
    </p:spTree>
    <p:extLst>
      <p:ext uri="{BB962C8B-B14F-4D97-AF65-F5344CB8AC3E}">
        <p14:creationId xmlns:p14="http://schemas.microsoft.com/office/powerpoint/2010/main" val="17804135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7823288-D782-4585-A246-6207A259E670}" type="slidenum">
              <a:rPr lang="en-US" altLang="en-US" smtClean="0"/>
              <a:pPr/>
              <a:t>10</a:t>
            </a:fld>
            <a:endParaRPr lang="en-US" alt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You’ll see the word, Transthoracic.  Just means they have the device outside your chest and move it around to obtain the image.</a:t>
            </a:r>
          </a:p>
          <a:p>
            <a:pPr eaLnBrk="1" hangingPunct="1"/>
            <a:r>
              <a:rPr lang="en-US" altLang="en-US" smtClean="0">
                <a:latin typeface="Arial" panose="020B0604020202020204" pitchFamily="34" charset="0"/>
              </a:rPr>
              <a:t>You might hear the term (TEE). That means trans esophageal electrocardiogram.  They stick the device down your throat to the level of your heart.  Used for clot detection and finer detail.</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1990074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8D62F93-8054-4051-832B-30E3A50BF045}" type="slidenum">
              <a:rPr lang="en-US" altLang="en-US" smtClean="0"/>
              <a:pPr/>
              <a:t>11</a:t>
            </a:fld>
            <a:endParaRPr lang="en-US" alt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435552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These diseases are divided up as Cyanotic and Acyanotic.  With cyanotic, blood from the right side of the heart (deoxygenated) is being sent back through the body system.  With Acyanotic, blood is moving from left to right; it is still severe, but oxyhemoglobin saturation levels remain high.</a:t>
            </a: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4DA6F26-3599-433F-B847-220B33EC150E}" type="slidenum">
              <a:rPr lang="en-US" altLang="en-US" smtClean="0"/>
              <a:pPr/>
              <a:t>12</a:t>
            </a:fld>
            <a:endParaRPr lang="en-US" altLang="en-US" smtClean="0"/>
          </a:p>
        </p:txBody>
      </p:sp>
    </p:spTree>
    <p:extLst>
      <p:ext uri="{BB962C8B-B14F-4D97-AF65-F5344CB8AC3E}">
        <p14:creationId xmlns:p14="http://schemas.microsoft.com/office/powerpoint/2010/main" val="2453309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DDAF0CB-0E90-43F2-8F0A-674919CD1983}" type="slidenum">
              <a:rPr lang="en-US" altLang="en-US" smtClean="0"/>
              <a:pPr/>
              <a:t>13</a:t>
            </a:fld>
            <a:endParaRPr lang="en-US" altLang="en-US" smtClean="0"/>
          </a:p>
        </p:txBody>
      </p:sp>
    </p:spTree>
    <p:extLst>
      <p:ext uri="{BB962C8B-B14F-4D97-AF65-F5344CB8AC3E}">
        <p14:creationId xmlns:p14="http://schemas.microsoft.com/office/powerpoint/2010/main" val="24478896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2A1592E-4106-4209-A935-E6F50A858A2E}" type="slidenum">
              <a:rPr lang="en-US" altLang="en-US" smtClean="0"/>
              <a:pPr/>
              <a:t>14</a:t>
            </a:fld>
            <a:endParaRPr lang="en-US" altLang="en-US" smtClean="0"/>
          </a:p>
        </p:txBody>
      </p:sp>
    </p:spTree>
    <p:extLst>
      <p:ext uri="{BB962C8B-B14F-4D97-AF65-F5344CB8AC3E}">
        <p14:creationId xmlns:p14="http://schemas.microsoft.com/office/powerpoint/2010/main" val="36478850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AD90BD5-DB3C-46AA-9682-111B758594FC}" type="slidenum">
              <a:rPr lang="en-US" altLang="en-US" smtClean="0"/>
              <a:pPr/>
              <a:t>15</a:t>
            </a:fld>
            <a:endParaRPr lang="en-US" altLang="en-US" smtClean="0"/>
          </a:p>
        </p:txBody>
      </p:sp>
    </p:spTree>
    <p:extLst>
      <p:ext uri="{BB962C8B-B14F-4D97-AF65-F5344CB8AC3E}">
        <p14:creationId xmlns:p14="http://schemas.microsoft.com/office/powerpoint/2010/main" val="4628487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C776808-9AF4-4E9D-8F37-7CA5C0428B70}" type="slidenum">
              <a:rPr lang="en-US" altLang="en-US" smtClean="0"/>
              <a:pPr/>
              <a:t>16</a:t>
            </a:fld>
            <a:endParaRPr lang="en-US" altLang="en-US" smtClean="0"/>
          </a:p>
        </p:txBody>
      </p:sp>
    </p:spTree>
    <p:extLst>
      <p:ext uri="{BB962C8B-B14F-4D97-AF65-F5344CB8AC3E}">
        <p14:creationId xmlns:p14="http://schemas.microsoft.com/office/powerpoint/2010/main" val="3246964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This is a cardiac </a:t>
            </a:r>
            <a:r>
              <a:rPr lang="en-US" altLang="en-US" dirty="0" err="1" smtClean="0">
                <a:latin typeface="Arial" panose="020B0604020202020204" pitchFamily="34" charset="0"/>
              </a:rPr>
              <a:t>cath</a:t>
            </a:r>
            <a:r>
              <a:rPr lang="en-US" altLang="en-US" dirty="0" smtClean="0">
                <a:latin typeface="Arial" panose="020B0604020202020204" pitchFamily="34" charset="0"/>
              </a:rPr>
              <a:t> procedure that enlarges the hole or creates one</a:t>
            </a:r>
            <a:r>
              <a:rPr lang="en-US" altLang="en-US" baseline="0" dirty="0" smtClean="0">
                <a:latin typeface="Arial" panose="020B0604020202020204" pitchFamily="34" charset="0"/>
              </a:rPr>
              <a:t> where the foramen </a:t>
            </a:r>
            <a:r>
              <a:rPr lang="en-US" altLang="en-US" baseline="0" dirty="0" err="1" smtClean="0">
                <a:latin typeface="Arial" panose="020B0604020202020204" pitchFamily="34" charset="0"/>
              </a:rPr>
              <a:t>ovale</a:t>
            </a:r>
            <a:r>
              <a:rPr lang="en-US" altLang="en-US" baseline="0" dirty="0" smtClean="0">
                <a:latin typeface="Arial" panose="020B0604020202020204" pitchFamily="34" charset="0"/>
              </a:rPr>
              <a:t> resides. It provides better flow of oxygenated blood.</a:t>
            </a:r>
          </a:p>
          <a:p>
            <a:r>
              <a:rPr lang="en-US" altLang="en-US" baseline="0" dirty="0" smtClean="0">
                <a:latin typeface="Arial" panose="020B0604020202020204" pitchFamily="34" charset="0"/>
              </a:rPr>
              <a:t>AKA atrial balloon </a:t>
            </a:r>
            <a:r>
              <a:rPr lang="en-US" altLang="en-US" baseline="0" smtClean="0">
                <a:latin typeface="Arial" panose="020B0604020202020204" pitchFamily="34" charset="0"/>
              </a:rPr>
              <a:t>septostomy</a:t>
            </a:r>
            <a:endParaRPr lang="en-US" altLang="en-US" dirty="0" smtClean="0">
              <a:latin typeface="Arial" panose="020B0604020202020204" pitchFamily="34" charset="0"/>
            </a:endParaRP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C776808-9AF4-4E9D-8F37-7CA5C0428B70}" type="slidenum">
              <a:rPr lang="en-US" altLang="en-US" smtClean="0"/>
              <a:pPr/>
              <a:t>17</a:t>
            </a:fld>
            <a:endParaRPr lang="en-US" altLang="en-US" smtClean="0"/>
          </a:p>
        </p:txBody>
      </p:sp>
    </p:spTree>
    <p:extLst>
      <p:ext uri="{BB962C8B-B14F-4D97-AF65-F5344CB8AC3E}">
        <p14:creationId xmlns:p14="http://schemas.microsoft.com/office/powerpoint/2010/main" val="12115910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C776808-9AF4-4E9D-8F37-7CA5C0428B70}" type="slidenum">
              <a:rPr lang="en-US" altLang="en-US" smtClean="0"/>
              <a:pPr/>
              <a:t>18</a:t>
            </a:fld>
            <a:endParaRPr lang="en-US" altLang="en-US" smtClean="0"/>
          </a:p>
        </p:txBody>
      </p:sp>
    </p:spTree>
    <p:extLst>
      <p:ext uri="{BB962C8B-B14F-4D97-AF65-F5344CB8AC3E}">
        <p14:creationId xmlns:p14="http://schemas.microsoft.com/office/powerpoint/2010/main" val="38743890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31B0895-0B75-47F6-A089-F68D20CA3BB3}" type="slidenum">
              <a:rPr lang="en-US" altLang="en-US" smtClean="0"/>
              <a:pPr/>
              <a:t>19</a:t>
            </a:fld>
            <a:endParaRPr lang="en-US" altLang="en-US" smtClean="0"/>
          </a:p>
        </p:txBody>
      </p:sp>
    </p:spTree>
    <p:extLst>
      <p:ext uri="{BB962C8B-B14F-4D97-AF65-F5344CB8AC3E}">
        <p14:creationId xmlns:p14="http://schemas.microsoft.com/office/powerpoint/2010/main" val="3034042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latin typeface="Arial" panose="020B0604020202020204" pitchFamily="34" charset="0"/>
              </a:rPr>
              <a:t>This is what we are going to cover in this presentation.  Four basic groups. I put the objectives in a question format; I find it easier to remember.</a:t>
            </a:r>
          </a:p>
          <a:p>
            <a:pPr eaLnBrk="1" hangingPunct="1">
              <a:spcBef>
                <a:spcPct val="0"/>
              </a:spcBef>
            </a:pPr>
            <a:endParaRPr lang="en-US" altLang="en-US" smtClean="0">
              <a:latin typeface="Arial" panose="020B0604020202020204" pitchFamily="34" charset="0"/>
            </a:endParaRPr>
          </a:p>
          <a:p>
            <a:pPr eaLnBrk="1" hangingPunct="1">
              <a:spcBef>
                <a:spcPct val="0"/>
              </a:spcBef>
            </a:pPr>
            <a:r>
              <a:rPr lang="en-US" altLang="en-US" smtClean="0">
                <a:latin typeface="Arial" panose="020B0604020202020204" pitchFamily="34" charset="0"/>
              </a:rPr>
              <a:t>I have given a handout to the class.  This handout contains in it questions and matching exercises that are relevant to this discussion.  They come from an earlier addition of your text, actually the study guide that is usually purchased separately.  I have included the answer page as well.</a:t>
            </a:r>
          </a:p>
          <a:p>
            <a:pPr eaLnBrk="1" hangingPunct="1">
              <a:spcBef>
                <a:spcPct val="0"/>
              </a:spcBef>
            </a:pPr>
            <a:endParaRPr lang="en-US" altLang="en-US" smtClean="0">
              <a:latin typeface="Arial" panose="020B0604020202020204" pitchFamily="34" charset="0"/>
            </a:endParaRPr>
          </a:p>
          <a:p>
            <a:pPr eaLnBrk="1" hangingPunct="1">
              <a:spcBef>
                <a:spcPct val="0"/>
              </a:spcBef>
            </a:pPr>
            <a:r>
              <a:rPr lang="en-US" altLang="en-US" smtClean="0">
                <a:latin typeface="Arial" panose="020B0604020202020204" pitchFamily="34" charset="0"/>
              </a:rPr>
              <a:t>You will find that they will enhance your understanding of the definitions, and have questions that you may find similar to the questions you would find on an NCLEX exam.</a:t>
            </a:r>
          </a:p>
          <a:p>
            <a:pPr eaLnBrk="1" hangingPunct="1">
              <a:spcBef>
                <a:spcPct val="0"/>
              </a:spcBef>
            </a:pPr>
            <a:endParaRPr lang="en-US" altLang="en-US" smtClean="0">
              <a:latin typeface="Arial" panose="020B0604020202020204" pitchFamily="34" charset="0"/>
            </a:endParaRPr>
          </a:p>
          <a:p>
            <a:pPr eaLnBrk="1" hangingPunct="1">
              <a:spcBef>
                <a:spcPct val="0"/>
              </a:spcBef>
            </a:pPr>
            <a:r>
              <a:rPr lang="en-US" altLang="en-US" smtClean="0">
                <a:latin typeface="Arial" panose="020B0604020202020204" pitchFamily="34" charset="0"/>
              </a:rPr>
              <a:t>Lets review this for a second, and then move on.</a:t>
            </a:r>
          </a:p>
        </p:txBody>
      </p:sp>
      <p:sp>
        <p:nvSpPr>
          <p:cNvPr id="7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96C1FDA-1755-4F24-A802-70E88C776ABA}" type="slidenum">
              <a:rPr lang="en-US" altLang="en-US" smtClean="0"/>
              <a:pPr/>
              <a:t>2</a:t>
            </a:fld>
            <a:endParaRPr lang="en-US" altLang="en-US" smtClean="0"/>
          </a:p>
        </p:txBody>
      </p:sp>
    </p:spTree>
    <p:extLst>
      <p:ext uri="{BB962C8B-B14F-4D97-AF65-F5344CB8AC3E}">
        <p14:creationId xmlns:p14="http://schemas.microsoft.com/office/powerpoint/2010/main" val="36423657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C65E762-71BC-458C-AB08-EB7771CC88FD}" type="slidenum">
              <a:rPr lang="en-US" altLang="en-US" smtClean="0"/>
              <a:pPr/>
              <a:t>20</a:t>
            </a:fld>
            <a:endParaRPr lang="en-US" altLang="en-US" smtClean="0"/>
          </a:p>
        </p:txBody>
      </p:sp>
    </p:spTree>
    <p:extLst>
      <p:ext uri="{BB962C8B-B14F-4D97-AF65-F5344CB8AC3E}">
        <p14:creationId xmlns:p14="http://schemas.microsoft.com/office/powerpoint/2010/main" val="23463824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3162A50-4708-4BE4-8504-B05B158DEDA5}" type="slidenum">
              <a:rPr lang="en-US" altLang="en-US" smtClean="0"/>
              <a:pPr/>
              <a:t>21</a:t>
            </a:fld>
            <a:endParaRPr lang="en-US" altLang="en-US" smtClean="0"/>
          </a:p>
        </p:txBody>
      </p:sp>
    </p:spTree>
    <p:extLst>
      <p:ext uri="{BB962C8B-B14F-4D97-AF65-F5344CB8AC3E}">
        <p14:creationId xmlns:p14="http://schemas.microsoft.com/office/powerpoint/2010/main" val="15970489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7CEFFED-DDB3-4E9A-962A-F8A423C9892E}" type="slidenum">
              <a:rPr lang="en-US" altLang="en-US" smtClean="0"/>
              <a:pPr/>
              <a:t>22</a:t>
            </a:fld>
            <a:endParaRPr lang="en-US" altLang="en-US" smtClean="0"/>
          </a:p>
        </p:txBody>
      </p:sp>
    </p:spTree>
    <p:extLst>
      <p:ext uri="{BB962C8B-B14F-4D97-AF65-F5344CB8AC3E}">
        <p14:creationId xmlns:p14="http://schemas.microsoft.com/office/powerpoint/2010/main" val="36433630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C481555-9023-47F3-B8E9-77DA2E35BBE6}" type="slidenum">
              <a:rPr lang="en-US" altLang="en-US" smtClean="0"/>
              <a:pPr/>
              <a:t>23</a:t>
            </a:fld>
            <a:endParaRPr lang="en-US" alt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3405074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latin typeface="Arial" panose="020B0604020202020204" pitchFamily="34" charset="0"/>
              </a:rPr>
              <a:t>Hypoxemia not to be confused with hypoxia, which is low oxygenation of the tissues.</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0942DC2-0C08-4BB2-8097-F74B7811F32F}" type="slidenum">
              <a:rPr lang="en-US" altLang="en-US" smtClean="0"/>
              <a:pPr/>
              <a:t>24</a:t>
            </a:fld>
            <a:endParaRPr lang="en-US" altLang="en-US" smtClean="0"/>
          </a:p>
        </p:txBody>
      </p:sp>
    </p:spTree>
    <p:extLst>
      <p:ext uri="{BB962C8B-B14F-4D97-AF65-F5344CB8AC3E}">
        <p14:creationId xmlns:p14="http://schemas.microsoft.com/office/powerpoint/2010/main" val="4823176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AA8D9B5-CACE-462E-A4BA-CA8F5BD1B59D}" type="slidenum">
              <a:rPr lang="en-US" altLang="en-US" smtClean="0"/>
              <a:pPr/>
              <a:t>25</a:t>
            </a:fld>
            <a:endParaRPr lang="en-US" alt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What you will likely see when assessing a CHF child are these symptoms depending on which side is failing:</a:t>
            </a:r>
          </a:p>
          <a:p>
            <a:pPr eaLnBrk="1" hangingPunct="1"/>
            <a:endParaRPr lang="en-US" altLang="en-US" smtClean="0">
              <a:latin typeface="Arial" panose="020B0604020202020204" pitchFamily="34" charset="0"/>
            </a:endParaRP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0160143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1F8E69-72CE-454F-9A5A-31EA079916A0}" type="slidenum">
              <a:rPr lang="en-US" altLang="en-US" smtClean="0"/>
              <a:pPr/>
              <a:t>26</a:t>
            </a:fld>
            <a:endParaRPr lang="en-US" alt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What you will likely see when assessing a CHF child are these symptoms depending on which side is failing:</a:t>
            </a:r>
          </a:p>
          <a:p>
            <a:pPr eaLnBrk="1" hangingPunct="1"/>
            <a:endParaRPr lang="en-US" altLang="en-US" smtClean="0">
              <a:latin typeface="Arial" panose="020B0604020202020204" pitchFamily="34" charset="0"/>
            </a:endParaRP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1011763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latin typeface="Arial" panose="020B0604020202020204" pitchFamily="34" charset="0"/>
              </a:rPr>
              <a:t>What is afterload? It is the pressure in the wall of the left ventricle during ejection.  If afterload is low, then the heart has less work to eject blood.</a:t>
            </a:r>
          </a:p>
          <a:p>
            <a:pPr eaLnBrk="1" hangingPunct="1">
              <a:spcBef>
                <a:spcPct val="0"/>
              </a:spcBef>
            </a:pPr>
            <a:r>
              <a:rPr lang="en-US" altLang="en-US" smtClean="0">
                <a:latin typeface="Arial" panose="020B0604020202020204" pitchFamily="34" charset="0"/>
              </a:rPr>
              <a:t>What is preload? It is end-diastolic volume, which is the point that the ventricles are stretched to their maximum, just before systole.</a:t>
            </a:r>
          </a:p>
          <a:p>
            <a:pPr eaLnBrk="1" hangingPunct="1">
              <a:spcBef>
                <a:spcPct val="0"/>
              </a:spcBef>
            </a:pPr>
            <a:endParaRPr lang="en-US" altLang="en-US" smtClean="0">
              <a:latin typeface="Arial" panose="020B0604020202020204" pitchFamily="34" charset="0"/>
            </a:endParaRP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747775B-7650-44AF-B4B6-AB42010D4EE1}" type="slidenum">
              <a:rPr lang="en-US" altLang="en-US" smtClean="0"/>
              <a:pPr/>
              <a:t>27</a:t>
            </a:fld>
            <a:endParaRPr lang="en-US" altLang="en-US" smtClean="0"/>
          </a:p>
        </p:txBody>
      </p:sp>
    </p:spTree>
    <p:extLst>
      <p:ext uri="{BB962C8B-B14F-4D97-AF65-F5344CB8AC3E}">
        <p14:creationId xmlns:p14="http://schemas.microsoft.com/office/powerpoint/2010/main" val="28002880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CA16E71-637A-427F-9572-40264D98CD2E}" type="slidenum">
              <a:rPr lang="en-US" altLang="en-US" smtClean="0"/>
              <a:pPr/>
              <a:t>28</a:t>
            </a:fld>
            <a:endParaRPr lang="en-US" alt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What you will likely see when assessing a CHF child are these symptoms depending on which side is failing:</a:t>
            </a:r>
          </a:p>
          <a:p>
            <a:pPr eaLnBrk="1" hangingPunct="1"/>
            <a:endParaRPr lang="en-US" altLang="en-US" smtClean="0">
              <a:latin typeface="Arial" panose="020B0604020202020204" pitchFamily="34" charset="0"/>
            </a:endParaRP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7806036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latin typeface="Arial" panose="020B0604020202020204" pitchFamily="34" charset="0"/>
              </a:rPr>
              <a:t>What is afterload? It is the pressure in the wall of the left ventricle during ejection.  If afterload is low, then the heart has less work to eject blood.</a:t>
            </a:r>
          </a:p>
          <a:p>
            <a:pPr eaLnBrk="1" hangingPunct="1">
              <a:spcBef>
                <a:spcPct val="0"/>
              </a:spcBef>
            </a:pPr>
            <a:r>
              <a:rPr lang="en-US" altLang="en-US" smtClean="0">
                <a:latin typeface="Arial" panose="020B0604020202020204" pitchFamily="34" charset="0"/>
              </a:rPr>
              <a:t>What is preload? It is end-diastolic volume, which is the point that the ventricles are stretched to their maximum, just before systole.</a:t>
            </a:r>
          </a:p>
          <a:p>
            <a:pPr eaLnBrk="1" hangingPunct="1">
              <a:spcBef>
                <a:spcPct val="0"/>
              </a:spcBef>
            </a:pPr>
            <a:endParaRPr lang="en-US" altLang="en-US" smtClean="0">
              <a:latin typeface="Arial" panose="020B0604020202020204" pitchFamily="34" charset="0"/>
            </a:endParaRP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23EC3E6-EE4D-4447-9895-11B7E7ED0C66}" type="slidenum">
              <a:rPr lang="en-US" altLang="en-US" smtClean="0"/>
              <a:pPr/>
              <a:t>29</a:t>
            </a:fld>
            <a:endParaRPr lang="en-US" altLang="en-US" smtClean="0"/>
          </a:p>
        </p:txBody>
      </p:sp>
    </p:spTree>
    <p:extLst>
      <p:ext uri="{BB962C8B-B14F-4D97-AF65-F5344CB8AC3E}">
        <p14:creationId xmlns:p14="http://schemas.microsoft.com/office/powerpoint/2010/main" val="1413177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latin typeface="Arial" panose="020B0604020202020204" pitchFamily="34" charset="0"/>
            </a:endParaRPr>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41BF1D5-9B3E-4F8A-9A9A-552374AA2AF3}" type="slidenum">
              <a:rPr lang="en-US" altLang="en-US" smtClean="0"/>
              <a:pPr/>
              <a:t>3</a:t>
            </a:fld>
            <a:endParaRPr lang="en-US" altLang="en-US" smtClean="0"/>
          </a:p>
        </p:txBody>
      </p:sp>
    </p:spTree>
    <p:extLst>
      <p:ext uri="{BB962C8B-B14F-4D97-AF65-F5344CB8AC3E}">
        <p14:creationId xmlns:p14="http://schemas.microsoft.com/office/powerpoint/2010/main" val="11105999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8AA72B2-C311-4711-B9D6-5E6BD0E0515D}" type="slidenum">
              <a:rPr lang="en-US" altLang="en-US" smtClean="0"/>
              <a:pPr/>
              <a:t>30</a:t>
            </a:fld>
            <a:endParaRPr lang="en-US" altLang="en-US" smtClean="0"/>
          </a:p>
        </p:txBody>
      </p:sp>
    </p:spTree>
    <p:extLst>
      <p:ext uri="{BB962C8B-B14F-4D97-AF65-F5344CB8AC3E}">
        <p14:creationId xmlns:p14="http://schemas.microsoft.com/office/powerpoint/2010/main" val="35280267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E1644E5-9DA0-4E29-9AEB-524D983F732D}" type="slidenum">
              <a:rPr lang="en-US" altLang="en-US" smtClean="0"/>
              <a:pPr/>
              <a:t>31</a:t>
            </a:fld>
            <a:endParaRPr lang="en-US" alt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980440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7C3A89-4DDF-4590-906A-CF2C46313B04}" type="slidenum">
              <a:rPr lang="en-US" altLang="en-US" smtClean="0"/>
              <a:pPr/>
              <a:t>32</a:t>
            </a:fld>
            <a:endParaRPr lang="en-US" altLang="en-US" smtClean="0"/>
          </a:p>
        </p:txBody>
      </p:sp>
    </p:spTree>
    <p:extLst>
      <p:ext uri="{BB962C8B-B14F-4D97-AF65-F5344CB8AC3E}">
        <p14:creationId xmlns:p14="http://schemas.microsoft.com/office/powerpoint/2010/main" val="37236293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2D308BE-5F56-4D93-8FA3-B3E6E8CF7E98}" type="slidenum">
              <a:rPr lang="en-US" altLang="en-US" smtClean="0"/>
              <a:pPr/>
              <a:t>33</a:t>
            </a:fld>
            <a:endParaRPr lang="en-US" altLang="en-US" smtClean="0"/>
          </a:p>
        </p:txBody>
      </p:sp>
    </p:spTree>
    <p:extLst>
      <p:ext uri="{BB962C8B-B14F-4D97-AF65-F5344CB8AC3E}">
        <p14:creationId xmlns:p14="http://schemas.microsoft.com/office/powerpoint/2010/main" val="94760760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2EC3D12-921D-49C5-BEF7-EEFC9D55ED43}" type="slidenum">
              <a:rPr lang="en-US" altLang="en-US" smtClean="0"/>
              <a:pPr/>
              <a:t>34</a:t>
            </a:fld>
            <a:endParaRPr lang="en-US" alt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7724468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AB24D23-9E52-4C26-8AA3-C3FD1DB67F32}" type="slidenum">
              <a:rPr lang="en-US" altLang="en-US" smtClean="0"/>
              <a:pPr/>
              <a:t>35</a:t>
            </a:fld>
            <a:endParaRPr lang="en-US" altLang="en-US" smtClean="0"/>
          </a:p>
        </p:txBody>
      </p:sp>
    </p:spTree>
    <p:extLst>
      <p:ext uri="{BB962C8B-B14F-4D97-AF65-F5344CB8AC3E}">
        <p14:creationId xmlns:p14="http://schemas.microsoft.com/office/powerpoint/2010/main" val="2870192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68A6756-A700-4256-A6AC-39A1858413FB}" type="slidenum">
              <a:rPr lang="en-US" altLang="en-US" smtClean="0"/>
              <a:pPr/>
              <a:t>4</a:t>
            </a:fld>
            <a:endParaRPr lang="en-US" altLang="en-US"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 ekg will check for blocks and arrhythmias.</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852325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A6A6B6C-00E0-4723-8A67-6074F76BD2AF}" type="slidenum">
              <a:rPr lang="en-US" altLang="en-US" smtClean="0"/>
              <a:pPr/>
              <a:t>5</a:t>
            </a:fld>
            <a:endParaRPr lang="en-US" alt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 ekg will check for blocks and arrhythmias.</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09258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118CA7E-E597-420F-AE80-C360E47BB6BA}" type="slidenum">
              <a:rPr lang="en-US" altLang="en-US" smtClean="0"/>
              <a:pPr/>
              <a:t>6</a:t>
            </a:fld>
            <a:endParaRPr lang="en-US" alt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Question: what will we use X ray for?</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A. We get information about heart size and pulmonary blood flow patterns.</a:t>
            </a:r>
          </a:p>
        </p:txBody>
      </p:sp>
    </p:spTree>
    <p:extLst>
      <p:ext uri="{BB962C8B-B14F-4D97-AF65-F5344CB8AC3E}">
        <p14:creationId xmlns:p14="http://schemas.microsoft.com/office/powerpoint/2010/main" val="3870347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9E65A08-7D32-4A92-9587-11EC0A9B4918}" type="slidenum">
              <a:rPr lang="en-US" altLang="en-US" smtClean="0"/>
              <a:pPr/>
              <a:t>7</a:t>
            </a:fld>
            <a:endParaRPr lang="en-US" alt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These are some of the things that catheterization is being used for.  Some videos coming later can clarify the terminology.</a:t>
            </a:r>
          </a:p>
        </p:txBody>
      </p:sp>
    </p:spTree>
    <p:extLst>
      <p:ext uri="{BB962C8B-B14F-4D97-AF65-F5344CB8AC3E}">
        <p14:creationId xmlns:p14="http://schemas.microsoft.com/office/powerpoint/2010/main" val="26049908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59AE1A7-075F-4FF6-95E6-38E819E38948}" type="slidenum">
              <a:rPr lang="en-US" altLang="en-US" smtClean="0"/>
              <a:pPr/>
              <a:t>8</a:t>
            </a:fld>
            <a:endParaRPr lang="en-US" alt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These are some things to tell the child, depending on their age.  I am including them because these type of questions. Come up, particularly in select all that apply.</a:t>
            </a:r>
          </a:p>
        </p:txBody>
      </p:sp>
    </p:spTree>
    <p:extLst>
      <p:ext uri="{BB962C8B-B14F-4D97-AF65-F5344CB8AC3E}">
        <p14:creationId xmlns:p14="http://schemas.microsoft.com/office/powerpoint/2010/main" val="35043473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0D65502-A857-418A-A098-E7325085EA5E}" type="slidenum">
              <a:rPr lang="en-US" altLang="en-US" smtClean="0"/>
              <a:pPr/>
              <a:t>9</a:t>
            </a:fld>
            <a:endParaRPr lang="en-US" alt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You’ll see the word, Transthoracic.  Just means they have the device outside your chest and move it around to obtain the image.</a:t>
            </a:r>
          </a:p>
          <a:p>
            <a:pPr eaLnBrk="1" hangingPunct="1"/>
            <a:r>
              <a:rPr lang="en-US" altLang="en-US" smtClean="0">
                <a:latin typeface="Arial" panose="020B0604020202020204" pitchFamily="34" charset="0"/>
              </a:rPr>
              <a:t>You might hear the term (TEE). That means trans esophageal electrocardiogram.  They stick the device down your throat to the level of your heart.  Used for clot detection and finer detail.</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759343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D2B230-7EC9-4EEF-9307-4FC8DE6136E7}" type="slidenum">
              <a:rPr lang="en-US" altLang="en-US"/>
              <a:pPr>
                <a:defRPr/>
              </a:pPr>
              <a:t>‹#›</a:t>
            </a:fld>
            <a:endParaRPr lang="en-US" altLang="en-US"/>
          </a:p>
        </p:txBody>
      </p:sp>
    </p:spTree>
    <p:extLst>
      <p:ext uri="{BB962C8B-B14F-4D97-AF65-F5344CB8AC3E}">
        <p14:creationId xmlns:p14="http://schemas.microsoft.com/office/powerpoint/2010/main" val="3952175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73D05AD-EBD8-4BC9-9E33-D5F3D7151B0B}" type="slidenum">
              <a:rPr lang="en-US" altLang="en-US"/>
              <a:pPr>
                <a:defRPr/>
              </a:pPr>
              <a:t>‹#›</a:t>
            </a:fld>
            <a:endParaRPr lang="en-US" altLang="en-US"/>
          </a:p>
        </p:txBody>
      </p:sp>
    </p:spTree>
    <p:extLst>
      <p:ext uri="{BB962C8B-B14F-4D97-AF65-F5344CB8AC3E}">
        <p14:creationId xmlns:p14="http://schemas.microsoft.com/office/powerpoint/2010/main" val="3370889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lstStyle>
            <a:lvl1pPr>
              <a:defRPr sz="240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218D4EA-DEE0-48FB-A588-2159D6F6DCAC}" type="slidenum">
              <a:rPr lang="en-US" altLang="en-US"/>
              <a:pPr>
                <a:defRPr/>
              </a:pPr>
              <a:t>‹#›</a:t>
            </a:fld>
            <a:endParaRPr lang="en-US" altLang="en-US"/>
          </a:p>
        </p:txBody>
      </p:sp>
    </p:spTree>
    <p:extLst>
      <p:ext uri="{BB962C8B-B14F-4D97-AF65-F5344CB8AC3E}">
        <p14:creationId xmlns:p14="http://schemas.microsoft.com/office/powerpoint/2010/main" val="2855757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p:nvPr/>
        </p:nvSpPr>
        <p:spPr>
          <a:xfrm>
            <a:off x="833438" y="787400"/>
            <a:ext cx="457200" cy="584200"/>
          </a:xfrm>
          <a:prstGeom prst="rect">
            <a:avLst/>
          </a:prstGeom>
        </p:spPr>
        <p:txBody>
          <a:bodyPr lIns="68580" tIns="34290" rIns="68580" bIns="34290"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defRPr/>
            </a:pPr>
            <a:r>
              <a:rPr lang="en-US" sz="6000" dirty="0">
                <a:effectLst/>
              </a:rPr>
              <a:t>“</a:t>
            </a:r>
          </a:p>
        </p:txBody>
      </p:sp>
      <p:sp>
        <p:nvSpPr>
          <p:cNvPr id="6" name="TextBox 5"/>
          <p:cNvSpPr txBox="1"/>
          <p:nvPr/>
        </p:nvSpPr>
        <p:spPr>
          <a:xfrm>
            <a:off x="7827963" y="2743200"/>
            <a:ext cx="457200" cy="584200"/>
          </a:xfrm>
          <a:prstGeom prst="rect">
            <a:avLst/>
          </a:prstGeom>
        </p:spPr>
        <p:txBody>
          <a:bodyPr lIns="68580" tIns="34290" rIns="68580" bIns="34290"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defRPr/>
            </a:pPr>
            <a:r>
              <a:rPr lang="en-US" sz="6000" dirty="0">
                <a:effectLst/>
              </a:rPr>
              <a:t>”</a:t>
            </a:r>
          </a:p>
        </p:txBody>
      </p:sp>
      <p:sp>
        <p:nvSpPr>
          <p:cNvPr id="2" name="Title 1"/>
          <p:cNvSpPr>
            <a:spLocks noGrp="1"/>
          </p:cNvSpPr>
          <p:nvPr>
            <p:ph type="title"/>
          </p:nvPr>
        </p:nvSpPr>
        <p:spPr>
          <a:xfrm>
            <a:off x="1084659" y="365125"/>
            <a:ext cx="6977064" cy="2992904"/>
          </a:xfrm>
        </p:spPr>
        <p:txBody>
          <a:bodyPr/>
          <a:lstStyle>
            <a:lvl1pPr>
              <a:defRPr sz="33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4" name="Text Placeholder 3"/>
          <p:cNvSpPr>
            <a:spLocks noGrp="1"/>
          </p:cNvSpPr>
          <p:nvPr>
            <p:ph type="body" sz="half" idx="2"/>
          </p:nvPr>
        </p:nvSpPr>
        <p:spPr>
          <a:xfrm>
            <a:off x="628650" y="4501729"/>
            <a:ext cx="7884318" cy="148949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Date Placeholder 4"/>
          <p:cNvSpPr>
            <a:spLocks noGrp="1"/>
          </p:cNvSpPr>
          <p:nvPr>
            <p:ph type="dt" sz="half" idx="14"/>
          </p:nvPr>
        </p:nvSpPr>
        <p:spPr/>
        <p:txBody>
          <a:bodyPr/>
          <a:lstStyle>
            <a:lvl1pPr>
              <a:defRPr/>
            </a:lvl1pPr>
          </a:lstStyle>
          <a:p>
            <a:pPr>
              <a:defRPr/>
            </a:pPr>
            <a:endParaRPr lang="en-US"/>
          </a:p>
        </p:txBody>
      </p:sp>
      <p:sp>
        <p:nvSpPr>
          <p:cNvPr id="8" name="Footer Placeholder 5"/>
          <p:cNvSpPr>
            <a:spLocks noGrp="1"/>
          </p:cNvSpPr>
          <p:nvPr>
            <p:ph type="ftr" sz="quarter" idx="15"/>
          </p:nvPr>
        </p:nvSpPr>
        <p:spPr/>
        <p:txBody>
          <a:bodyPr/>
          <a:lstStyle>
            <a:lvl1pPr>
              <a:defRPr/>
            </a:lvl1pPr>
          </a:lstStyle>
          <a:p>
            <a:pPr>
              <a:defRPr/>
            </a:pPr>
            <a:endParaRPr lang="en-US"/>
          </a:p>
        </p:txBody>
      </p:sp>
      <p:sp>
        <p:nvSpPr>
          <p:cNvPr id="9" name="Slide Number Placeholder 6"/>
          <p:cNvSpPr>
            <a:spLocks noGrp="1"/>
          </p:cNvSpPr>
          <p:nvPr>
            <p:ph type="sldNum" sz="quarter" idx="16"/>
          </p:nvPr>
        </p:nvSpPr>
        <p:spPr/>
        <p:txBody>
          <a:bodyPr/>
          <a:lstStyle>
            <a:lvl1pPr>
              <a:defRPr/>
            </a:lvl1pPr>
          </a:lstStyle>
          <a:p>
            <a:pPr>
              <a:defRPr/>
            </a:pPr>
            <a:fld id="{3C10CF44-9F79-43F0-8F2F-96B9A7D60E54}" type="slidenum">
              <a:rPr lang="en-US" altLang="en-US"/>
              <a:pPr>
                <a:defRPr/>
              </a:pPr>
              <a:t>‹#›</a:t>
            </a:fld>
            <a:endParaRPr lang="en-US" altLang="en-US"/>
          </a:p>
        </p:txBody>
      </p:sp>
    </p:spTree>
    <p:extLst>
      <p:ext uri="{BB962C8B-B14F-4D97-AF65-F5344CB8AC3E}">
        <p14:creationId xmlns:p14="http://schemas.microsoft.com/office/powerpoint/2010/main" val="2903733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lstStyle>
            <a:lvl1pPr>
              <a:defRPr sz="405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885F5BC-442A-43D8-8C51-9AEC1F9B0E91}" type="slidenum">
              <a:rPr lang="en-US" altLang="en-US"/>
              <a:pPr>
                <a:defRPr/>
              </a:pPr>
              <a:t>‹#›</a:t>
            </a:fld>
            <a:endParaRPr lang="en-US" altLang="en-US"/>
          </a:p>
        </p:txBody>
      </p:sp>
    </p:spTree>
    <p:extLst>
      <p:ext uri="{BB962C8B-B14F-4D97-AF65-F5344CB8AC3E}">
        <p14:creationId xmlns:p14="http://schemas.microsoft.com/office/powerpoint/2010/main" val="35807830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8" name="Text Placeholder 3"/>
          <p:cNvSpPr>
            <a:spLocks noGrp="1"/>
          </p:cNvSpPr>
          <p:nvPr>
            <p:ph type="body" sz="half" idx="15"/>
          </p:nvPr>
        </p:nvSpPr>
        <p:spPr>
          <a:xfrm>
            <a:off x="1017598" y="2571750"/>
            <a:ext cx="2195513" cy="3589338"/>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9" name="Text Placeholder 4"/>
          <p:cNvSpPr>
            <a:spLocks noGrp="1"/>
          </p:cNvSpPr>
          <p:nvPr>
            <p:ph type="body" sz="quarter" idx="3"/>
          </p:nvPr>
        </p:nvSpPr>
        <p:spPr>
          <a:xfrm>
            <a:off x="3440996" y="1885950"/>
            <a:ext cx="2202181" cy="576262"/>
          </a:xfrm>
        </p:spPr>
        <p:txBody>
          <a:bodyPr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lvl="0"/>
            <a:r>
              <a:rPr lang="en-US" smtClean="0"/>
              <a:t>Click to edit Master text styles</a:t>
            </a:r>
          </a:p>
        </p:txBody>
      </p:sp>
      <p:sp>
        <p:nvSpPr>
          <p:cNvPr id="10" name="Text Placeholder 3"/>
          <p:cNvSpPr>
            <a:spLocks noGrp="1"/>
          </p:cNvSpPr>
          <p:nvPr>
            <p:ph type="body" sz="half" idx="16"/>
          </p:nvPr>
        </p:nvSpPr>
        <p:spPr>
          <a:xfrm>
            <a:off x="3433081" y="2571750"/>
            <a:ext cx="2210096" cy="3589338"/>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11" name="Text Placeholder 4"/>
          <p:cNvSpPr>
            <a:spLocks noGrp="1"/>
          </p:cNvSpPr>
          <p:nvPr>
            <p:ph type="body" sz="quarter" idx="13"/>
          </p:nvPr>
        </p:nvSpPr>
        <p:spPr>
          <a:xfrm>
            <a:off x="5871777" y="1885950"/>
            <a:ext cx="2199085" cy="576262"/>
          </a:xfrm>
        </p:spPr>
        <p:txBody>
          <a:bodyPr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lvl="0"/>
            <a:r>
              <a:rPr lang="en-US" smtClean="0"/>
              <a:t>Click to edit Master text styles</a:t>
            </a:r>
          </a:p>
        </p:txBody>
      </p:sp>
      <p:sp>
        <p:nvSpPr>
          <p:cNvPr id="12" name="Text Placeholder 3"/>
          <p:cNvSpPr>
            <a:spLocks noGrp="1"/>
          </p:cNvSpPr>
          <p:nvPr>
            <p:ph type="body" sz="half" idx="17"/>
          </p:nvPr>
        </p:nvSpPr>
        <p:spPr>
          <a:xfrm>
            <a:off x="5871777" y="2571750"/>
            <a:ext cx="2199085" cy="3589338"/>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13" name="Date Placeholder 3"/>
          <p:cNvSpPr>
            <a:spLocks noGrp="1"/>
          </p:cNvSpPr>
          <p:nvPr>
            <p:ph type="dt" sz="half" idx="18"/>
          </p:nvPr>
        </p:nvSpPr>
        <p:spPr/>
        <p:txBody>
          <a:bodyPr/>
          <a:lstStyle>
            <a:lvl1pPr>
              <a:defRPr/>
            </a:lvl1pPr>
          </a:lstStyle>
          <a:p>
            <a:pPr>
              <a:defRPr/>
            </a:pPr>
            <a:endParaRPr lang="en-US"/>
          </a:p>
        </p:txBody>
      </p:sp>
      <p:sp>
        <p:nvSpPr>
          <p:cNvPr id="14" name="Footer Placeholder 4"/>
          <p:cNvSpPr>
            <a:spLocks noGrp="1"/>
          </p:cNvSpPr>
          <p:nvPr>
            <p:ph type="ftr" sz="quarter" idx="19"/>
          </p:nvPr>
        </p:nvSpPr>
        <p:spPr/>
        <p:txBody>
          <a:bodyPr/>
          <a:lstStyle>
            <a:lvl1pPr>
              <a:defRPr/>
            </a:lvl1pPr>
          </a:lstStyle>
          <a:p>
            <a:pPr>
              <a:defRPr/>
            </a:pPr>
            <a:endParaRPr lang="en-US"/>
          </a:p>
        </p:txBody>
      </p:sp>
      <p:sp>
        <p:nvSpPr>
          <p:cNvPr id="16" name="Slide Number Placeholder 5"/>
          <p:cNvSpPr>
            <a:spLocks noGrp="1"/>
          </p:cNvSpPr>
          <p:nvPr>
            <p:ph type="sldNum" sz="quarter" idx="20"/>
          </p:nvPr>
        </p:nvSpPr>
        <p:spPr/>
        <p:txBody>
          <a:bodyPr/>
          <a:lstStyle>
            <a:lvl1pPr>
              <a:defRPr/>
            </a:lvl1pPr>
          </a:lstStyle>
          <a:p>
            <a:pPr>
              <a:defRPr/>
            </a:pPr>
            <a:fld id="{6110BF20-FCD7-4C03-9B5A-53BA101D70D3}" type="slidenum">
              <a:rPr lang="en-US" altLang="en-US"/>
              <a:pPr>
                <a:defRPr/>
              </a:pPr>
              <a:t>‹#›</a:t>
            </a:fld>
            <a:endParaRPr lang="en-US" altLang="en-US"/>
          </a:p>
        </p:txBody>
      </p:sp>
    </p:spTree>
    <p:extLst>
      <p:ext uri="{BB962C8B-B14F-4D97-AF65-F5344CB8AC3E}">
        <p14:creationId xmlns:p14="http://schemas.microsoft.com/office/powerpoint/2010/main" val="22834721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noProof="0" smtClean="0"/>
              <a:t>Click icon to add picture</a:t>
            </a:r>
            <a:endParaRPr lang="en-US" noProof="0" dirty="0"/>
          </a:p>
        </p:txBody>
      </p:sp>
      <p:sp>
        <p:nvSpPr>
          <p:cNvPr id="21" name="Text Placeholder 3"/>
          <p:cNvSpPr>
            <a:spLocks noGrp="1"/>
          </p:cNvSpPr>
          <p:nvPr>
            <p:ph type="body" sz="half" idx="18"/>
          </p:nvPr>
        </p:nvSpPr>
        <p:spPr>
          <a:xfrm>
            <a:off x="999064" y="4873766"/>
            <a:ext cx="2205038" cy="659189"/>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noProof="0" smtClean="0"/>
              <a:t>Click icon to add picture</a:t>
            </a:r>
            <a:endParaRPr lang="en-US" noProof="0" dirty="0"/>
          </a:p>
        </p:txBody>
      </p:sp>
      <p:sp>
        <p:nvSpPr>
          <p:cNvPr id="24" name="Text Placeholder 3"/>
          <p:cNvSpPr>
            <a:spLocks noGrp="1"/>
          </p:cNvSpPr>
          <p:nvPr>
            <p:ph type="body" sz="half" idx="19"/>
          </p:nvPr>
        </p:nvSpPr>
        <p:spPr>
          <a:xfrm>
            <a:off x="3425733" y="4873765"/>
            <a:ext cx="2200805" cy="659189"/>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noProof="0" smtClean="0"/>
              <a:t>Click icon to add picture</a:t>
            </a:r>
            <a:endParaRPr lang="en-US" noProof="0" dirty="0"/>
          </a:p>
        </p:txBody>
      </p:sp>
      <p:sp>
        <p:nvSpPr>
          <p:cNvPr id="27" name="Text Placeholder 3"/>
          <p:cNvSpPr>
            <a:spLocks noGrp="1"/>
          </p:cNvSpPr>
          <p:nvPr>
            <p:ph type="body" sz="half" idx="20"/>
          </p:nvPr>
        </p:nvSpPr>
        <p:spPr>
          <a:xfrm>
            <a:off x="5853148" y="4873763"/>
            <a:ext cx="2201998" cy="659189"/>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12" name="Date Placeholder 3"/>
          <p:cNvSpPr>
            <a:spLocks noGrp="1"/>
          </p:cNvSpPr>
          <p:nvPr>
            <p:ph type="dt" sz="half" idx="23"/>
          </p:nvPr>
        </p:nvSpPr>
        <p:spPr/>
        <p:txBody>
          <a:bodyPr/>
          <a:lstStyle>
            <a:lvl1pPr>
              <a:defRPr/>
            </a:lvl1pPr>
          </a:lstStyle>
          <a:p>
            <a:pPr>
              <a:defRPr/>
            </a:pPr>
            <a:endParaRPr lang="en-US"/>
          </a:p>
        </p:txBody>
      </p:sp>
      <p:sp>
        <p:nvSpPr>
          <p:cNvPr id="13" name="Footer Placeholder 4"/>
          <p:cNvSpPr>
            <a:spLocks noGrp="1"/>
          </p:cNvSpPr>
          <p:nvPr>
            <p:ph type="ftr" sz="quarter" idx="24"/>
          </p:nvPr>
        </p:nvSpPr>
        <p:spPr/>
        <p:txBody>
          <a:bodyPr/>
          <a:lstStyle>
            <a:lvl1pPr>
              <a:defRPr/>
            </a:lvl1pPr>
          </a:lstStyle>
          <a:p>
            <a:pPr>
              <a:defRPr/>
            </a:pPr>
            <a:endParaRPr lang="en-US"/>
          </a:p>
        </p:txBody>
      </p:sp>
      <p:sp>
        <p:nvSpPr>
          <p:cNvPr id="14" name="Slide Number Placeholder 5"/>
          <p:cNvSpPr>
            <a:spLocks noGrp="1"/>
          </p:cNvSpPr>
          <p:nvPr>
            <p:ph type="sldNum" sz="quarter" idx="25"/>
          </p:nvPr>
        </p:nvSpPr>
        <p:spPr/>
        <p:txBody>
          <a:bodyPr/>
          <a:lstStyle>
            <a:lvl1pPr>
              <a:defRPr/>
            </a:lvl1pPr>
          </a:lstStyle>
          <a:p>
            <a:pPr>
              <a:defRPr/>
            </a:pPr>
            <a:fld id="{41931143-0A5D-42DD-8EB4-E5215B9E3E52}" type="slidenum">
              <a:rPr lang="en-US" altLang="en-US"/>
              <a:pPr>
                <a:defRPr/>
              </a:pPr>
              <a:t>‹#›</a:t>
            </a:fld>
            <a:endParaRPr lang="en-US" altLang="en-US"/>
          </a:p>
        </p:txBody>
      </p:sp>
    </p:spTree>
    <p:extLst>
      <p:ext uri="{BB962C8B-B14F-4D97-AF65-F5344CB8AC3E}">
        <p14:creationId xmlns:p14="http://schemas.microsoft.com/office/powerpoint/2010/main" val="36604672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4A01F0-C607-4ABF-BF51-35273B5C072B}" type="slidenum">
              <a:rPr lang="en-US" altLang="en-US"/>
              <a:pPr>
                <a:defRPr/>
              </a:pPr>
              <a:t>‹#›</a:t>
            </a:fld>
            <a:endParaRPr lang="en-US" altLang="en-US"/>
          </a:p>
        </p:txBody>
      </p:sp>
    </p:spTree>
    <p:extLst>
      <p:ext uri="{BB962C8B-B14F-4D97-AF65-F5344CB8AC3E}">
        <p14:creationId xmlns:p14="http://schemas.microsoft.com/office/powerpoint/2010/main" val="33397301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E6B085-A9F4-487F-A297-4BF040B2AA92}" type="slidenum">
              <a:rPr lang="en-US" altLang="en-US"/>
              <a:pPr>
                <a:defRPr/>
              </a:pPr>
              <a:t>‹#›</a:t>
            </a:fld>
            <a:endParaRPr lang="en-US" altLang="en-US"/>
          </a:p>
        </p:txBody>
      </p:sp>
    </p:spTree>
    <p:extLst>
      <p:ext uri="{BB962C8B-B14F-4D97-AF65-F5344CB8AC3E}">
        <p14:creationId xmlns:p14="http://schemas.microsoft.com/office/powerpoint/2010/main" val="12474748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400800" cy="1219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438400" y="1600200"/>
            <a:ext cx="31242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715000" y="1600200"/>
            <a:ext cx="31242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A25673AA-8F82-4841-9542-9D623FEB1588}" type="slidenum">
              <a:rPr lang="en-US" altLang="en-US"/>
              <a:pPr>
                <a:defRPr/>
              </a:pPr>
              <a:t>‹#›</a:t>
            </a:fld>
            <a:endParaRPr lang="en-US" altLang="en-US"/>
          </a:p>
        </p:txBody>
      </p:sp>
    </p:spTree>
    <p:extLst>
      <p:ext uri="{BB962C8B-B14F-4D97-AF65-F5344CB8AC3E}">
        <p14:creationId xmlns:p14="http://schemas.microsoft.com/office/powerpoint/2010/main" val="211326590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A5D29C-74C0-490A-96EC-0B5428C47B59}" type="slidenum">
              <a:rPr lang="en-US" altLang="en-US"/>
              <a:pPr>
                <a:defRPr/>
              </a:pPr>
              <a:t>‹#›</a:t>
            </a:fld>
            <a:endParaRPr lang="en-US" altLang="en-US"/>
          </a:p>
        </p:txBody>
      </p:sp>
    </p:spTree>
    <p:extLst>
      <p:ext uri="{BB962C8B-B14F-4D97-AF65-F5344CB8AC3E}">
        <p14:creationId xmlns:p14="http://schemas.microsoft.com/office/powerpoint/2010/main" val="2546472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3DE1763-1DE1-45BC-92D3-6144E23194BA}" type="slidenum">
              <a:rPr lang="en-US" altLang="en-US"/>
              <a:pPr>
                <a:defRPr/>
              </a:pPr>
              <a:t>‹#›</a:t>
            </a:fld>
            <a:endParaRPr lang="en-US" altLang="en-US"/>
          </a:p>
        </p:txBody>
      </p:sp>
    </p:spTree>
    <p:extLst>
      <p:ext uri="{BB962C8B-B14F-4D97-AF65-F5344CB8AC3E}">
        <p14:creationId xmlns:p14="http://schemas.microsoft.com/office/powerpoint/2010/main" val="1872447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73D7620-48BA-41F3-A16C-B54C91BEEAD7}" type="slidenum">
              <a:rPr lang="en-US" altLang="en-US"/>
              <a:pPr>
                <a:defRPr/>
              </a:pPr>
              <a:t>‹#›</a:t>
            </a:fld>
            <a:endParaRPr lang="en-US" altLang="en-US"/>
          </a:p>
        </p:txBody>
      </p:sp>
    </p:spTree>
    <p:extLst>
      <p:ext uri="{BB962C8B-B14F-4D97-AF65-F5344CB8AC3E}">
        <p14:creationId xmlns:p14="http://schemas.microsoft.com/office/powerpoint/2010/main" val="3826497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39880" y="1681163"/>
            <a:ext cx="3776661" cy="823912"/>
          </a:xfrm>
        </p:spPr>
        <p:txBody>
          <a:bodyPr anchor="b"/>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lvl="0"/>
            <a:r>
              <a:rPr lang="en-US" smtClean="0"/>
              <a:t>Click to 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9258D98-BB4D-472F-A2EE-E3AA7106A05D}" type="slidenum">
              <a:rPr lang="en-US" altLang="en-US"/>
              <a:pPr>
                <a:defRPr/>
              </a:pPr>
              <a:t>‹#›</a:t>
            </a:fld>
            <a:endParaRPr lang="en-US" altLang="en-US"/>
          </a:p>
        </p:txBody>
      </p:sp>
    </p:spTree>
    <p:extLst>
      <p:ext uri="{BB962C8B-B14F-4D97-AF65-F5344CB8AC3E}">
        <p14:creationId xmlns:p14="http://schemas.microsoft.com/office/powerpoint/2010/main" val="146324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36364A6-AD6C-4202-9DFE-1ADB4B589BC8}" type="slidenum">
              <a:rPr lang="en-US" altLang="en-US"/>
              <a:pPr>
                <a:defRPr/>
              </a:pPr>
              <a:t>‹#›</a:t>
            </a:fld>
            <a:endParaRPr lang="en-US" altLang="en-US"/>
          </a:p>
        </p:txBody>
      </p:sp>
    </p:spTree>
    <p:extLst>
      <p:ext uri="{BB962C8B-B14F-4D97-AF65-F5344CB8AC3E}">
        <p14:creationId xmlns:p14="http://schemas.microsoft.com/office/powerpoint/2010/main" val="3816075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9C92EF7-80DF-4FD7-9DFC-30B6278CF4BC}" type="slidenum">
              <a:rPr lang="en-US" altLang="en-US"/>
              <a:pPr>
                <a:defRPr/>
              </a:pPr>
              <a:t>‹#›</a:t>
            </a:fld>
            <a:endParaRPr lang="en-US" altLang="en-US"/>
          </a:p>
        </p:txBody>
      </p:sp>
    </p:spTree>
    <p:extLst>
      <p:ext uri="{BB962C8B-B14F-4D97-AF65-F5344CB8AC3E}">
        <p14:creationId xmlns:p14="http://schemas.microsoft.com/office/powerpoint/2010/main" val="4116621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0000" y="2057400"/>
            <a:ext cx="2739019" cy="3811588"/>
          </a:xfrm>
        </p:spPr>
        <p:txBody>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7BF7820-3BA7-4859-8CEB-F8BE7440D22B}" type="slidenum">
              <a:rPr lang="en-US" altLang="en-US"/>
              <a:pPr>
                <a:defRPr/>
              </a:pPr>
              <a:t>‹#›</a:t>
            </a:fld>
            <a:endParaRPr lang="en-US" altLang="en-US"/>
          </a:p>
        </p:txBody>
      </p:sp>
    </p:spTree>
    <p:extLst>
      <p:ext uri="{BB962C8B-B14F-4D97-AF65-F5344CB8AC3E}">
        <p14:creationId xmlns:p14="http://schemas.microsoft.com/office/powerpoint/2010/main" val="2819875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40000" y="2057400"/>
            <a:ext cx="2739019" cy="3811588"/>
          </a:xfrm>
        </p:spPr>
        <p:txBody>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34EB1CB-2CA6-4772-A1BF-6FFD5AA16EC1}" type="slidenum">
              <a:rPr lang="en-US" altLang="en-US"/>
              <a:pPr>
                <a:defRPr/>
              </a:pPr>
              <a:t>‹#›</a:t>
            </a:fld>
            <a:endParaRPr lang="en-US" altLang="en-US"/>
          </a:p>
        </p:txBody>
      </p:sp>
    </p:spTree>
    <p:extLst>
      <p:ext uri="{BB962C8B-B14F-4D97-AF65-F5344CB8AC3E}">
        <p14:creationId xmlns:p14="http://schemas.microsoft.com/office/powerpoint/2010/main" val="2196127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20"/>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9788" y="1825625"/>
            <a:ext cx="7675562"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pPr>
              <a:defRPr/>
            </a:pPr>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pPr>
              <a:defRPr/>
            </a:pPr>
            <a:fld id="{EB32A27E-8491-4F15-B63D-7ED97621078A}" type="slidenum">
              <a:rPr lang="en-US"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484527" r:id="rId1"/>
    <p:sldLayoutId id="2147484528" r:id="rId2"/>
    <p:sldLayoutId id="2147484529" r:id="rId3"/>
    <p:sldLayoutId id="2147484530" r:id="rId4"/>
    <p:sldLayoutId id="2147484531" r:id="rId5"/>
    <p:sldLayoutId id="2147484532" r:id="rId6"/>
    <p:sldLayoutId id="2147484533" r:id="rId7"/>
    <p:sldLayoutId id="2147484534" r:id="rId8"/>
    <p:sldLayoutId id="2147484535" r:id="rId9"/>
    <p:sldLayoutId id="2147484536" r:id="rId10"/>
    <p:sldLayoutId id="2147484537" r:id="rId11"/>
    <p:sldLayoutId id="2147484543" r:id="rId12"/>
    <p:sldLayoutId id="2147484538" r:id="rId13"/>
    <p:sldLayoutId id="2147484539" r:id="rId14"/>
    <p:sldLayoutId id="2147484540" r:id="rId15"/>
    <p:sldLayoutId id="2147484541" r:id="rId16"/>
    <p:sldLayoutId id="2147484542" r:id="rId17"/>
    <p:sldLayoutId id="2147484544" r:id="rId18"/>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2"/>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txStyles>
    <p:titleStyle>
      <a:lvl1pPr algn="l" defTabSz="685800" rtl="0" eaLnBrk="0" fontAlgn="base" hangingPunct="0">
        <a:lnSpc>
          <a:spcPct val="90000"/>
        </a:lnSpc>
        <a:spcBef>
          <a:spcPct val="0"/>
        </a:spcBef>
        <a:spcAft>
          <a:spcPct val="0"/>
        </a:spcAft>
        <a:defRPr sz="440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vl2pPr algn="l" defTabSz="685800" rtl="0" eaLnBrk="0" fontAlgn="base" hangingPunct="0">
        <a:lnSpc>
          <a:spcPct val="90000"/>
        </a:lnSpc>
        <a:spcBef>
          <a:spcPct val="0"/>
        </a:spcBef>
        <a:spcAft>
          <a:spcPct val="0"/>
        </a:spcAft>
        <a:defRPr sz="4400">
          <a:solidFill>
            <a:schemeClr val="tx1"/>
          </a:solidFill>
          <a:latin typeface="Corbel" panose="020B0503020204020204" pitchFamily="34" charset="0"/>
        </a:defRPr>
      </a:lvl2pPr>
      <a:lvl3pPr algn="l" defTabSz="685800" rtl="0" eaLnBrk="0" fontAlgn="base" hangingPunct="0">
        <a:lnSpc>
          <a:spcPct val="90000"/>
        </a:lnSpc>
        <a:spcBef>
          <a:spcPct val="0"/>
        </a:spcBef>
        <a:spcAft>
          <a:spcPct val="0"/>
        </a:spcAft>
        <a:defRPr sz="4400">
          <a:solidFill>
            <a:schemeClr val="tx1"/>
          </a:solidFill>
          <a:latin typeface="Corbel" panose="020B0503020204020204" pitchFamily="34" charset="0"/>
        </a:defRPr>
      </a:lvl3pPr>
      <a:lvl4pPr algn="l" defTabSz="685800" rtl="0" eaLnBrk="0" fontAlgn="base" hangingPunct="0">
        <a:lnSpc>
          <a:spcPct val="90000"/>
        </a:lnSpc>
        <a:spcBef>
          <a:spcPct val="0"/>
        </a:spcBef>
        <a:spcAft>
          <a:spcPct val="0"/>
        </a:spcAft>
        <a:defRPr sz="4400">
          <a:solidFill>
            <a:schemeClr val="tx1"/>
          </a:solidFill>
          <a:latin typeface="Corbel" panose="020B0503020204020204" pitchFamily="34" charset="0"/>
        </a:defRPr>
      </a:lvl4pPr>
      <a:lvl5pPr algn="l" defTabSz="685800" rtl="0" eaLnBrk="0" fontAlgn="base" hangingPunct="0">
        <a:lnSpc>
          <a:spcPct val="90000"/>
        </a:lnSpc>
        <a:spcBef>
          <a:spcPct val="0"/>
        </a:spcBef>
        <a:spcAft>
          <a:spcPct val="0"/>
        </a:spcAft>
        <a:defRPr sz="4400">
          <a:solidFill>
            <a:schemeClr val="tx1"/>
          </a:solidFill>
          <a:latin typeface="Corbel" panose="020B0503020204020204" pitchFamily="34" charset="0"/>
        </a:defRPr>
      </a:lvl5pPr>
      <a:lvl6pPr marL="457200" algn="l" defTabSz="685800" rtl="0" fontAlgn="base">
        <a:lnSpc>
          <a:spcPct val="90000"/>
        </a:lnSpc>
        <a:spcBef>
          <a:spcPct val="0"/>
        </a:spcBef>
        <a:spcAft>
          <a:spcPct val="0"/>
        </a:spcAft>
        <a:defRPr sz="4400">
          <a:solidFill>
            <a:schemeClr val="tx1"/>
          </a:solidFill>
          <a:latin typeface="Corbel" panose="020B0503020204020204" pitchFamily="34" charset="0"/>
        </a:defRPr>
      </a:lvl6pPr>
      <a:lvl7pPr marL="914400" algn="l" defTabSz="685800" rtl="0" fontAlgn="base">
        <a:lnSpc>
          <a:spcPct val="90000"/>
        </a:lnSpc>
        <a:spcBef>
          <a:spcPct val="0"/>
        </a:spcBef>
        <a:spcAft>
          <a:spcPct val="0"/>
        </a:spcAft>
        <a:defRPr sz="4400">
          <a:solidFill>
            <a:schemeClr val="tx1"/>
          </a:solidFill>
          <a:latin typeface="Corbel" panose="020B0503020204020204" pitchFamily="34" charset="0"/>
        </a:defRPr>
      </a:lvl7pPr>
      <a:lvl8pPr marL="1371600" algn="l" defTabSz="685800" rtl="0" fontAlgn="base">
        <a:lnSpc>
          <a:spcPct val="90000"/>
        </a:lnSpc>
        <a:spcBef>
          <a:spcPct val="0"/>
        </a:spcBef>
        <a:spcAft>
          <a:spcPct val="0"/>
        </a:spcAft>
        <a:defRPr sz="4400">
          <a:solidFill>
            <a:schemeClr val="tx1"/>
          </a:solidFill>
          <a:latin typeface="Corbel" panose="020B0503020204020204" pitchFamily="34" charset="0"/>
        </a:defRPr>
      </a:lvl8pPr>
      <a:lvl9pPr marL="1828800" algn="l" defTabSz="685800" rtl="0" fontAlgn="base">
        <a:lnSpc>
          <a:spcPct val="90000"/>
        </a:lnSpc>
        <a:spcBef>
          <a:spcPct val="0"/>
        </a:spcBef>
        <a:spcAft>
          <a:spcPct val="0"/>
        </a:spcAft>
        <a:defRPr sz="4400">
          <a:solidFill>
            <a:schemeClr val="tx1"/>
          </a:solidFill>
          <a:latin typeface="Corbel" panose="020B050302020402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ideo" Target="https://www.youtube.com/embed/XM3m-PjhH24" TargetMode="Externa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ideo" Target="https://www.youtube.com/embed/RMIKq92dfHE" TargetMode="Externa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ideo" Target="https://www.youtube.com/embed/3CP3xZVgpdg" TargetMode="Externa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ideo" Target="https://www.youtube.com/embed/lBGUtiBp8k8" TargetMode="External"/><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ideo" Target="https://www.youtube.com/embed/hio-h3YRDwA" TargetMode="External"/><Relationship Id="rId4" Type="http://schemas.openxmlformats.org/officeDocument/2006/relationships/image" Target="../media/image9.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ideo" Target="https://www.youtube.com/embed/gYEo5z0hajM" TargetMode="External"/><Relationship Id="rId4" Type="http://schemas.openxmlformats.org/officeDocument/2006/relationships/image" Target="../media/image10.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ideo" Target="https://www.youtube.com/embed/3CP3xZVgpdg" TargetMode="Externa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ideo" Target="https://www.youtube.com/embed/725x0XYQmns" TargetMode="External"/><Relationship Id="rId4" Type="http://schemas.openxmlformats.org/officeDocument/2006/relationships/image" Target="../media/image11.jpeg"/></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ideo" Target="https://www.youtube.com/embed/DrgUSGvL_4Q" TargetMode="External"/><Relationship Id="rId4" Type="http://schemas.openxmlformats.org/officeDocument/2006/relationships/image" Target="../media/image13.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31.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ideo" Target="https://www.youtube.com/embed/thdcueIequ0" TargetMode="External"/><Relationship Id="rId4" Type="http://schemas.openxmlformats.org/officeDocument/2006/relationships/image" Target="../media/image16.jpe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notesSlide" Target="../notesSlides/notesSlide34.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ideo" Target="https://www.youtube.com/embed/8-mpG3IZGW8" TargetMode="Externa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04800" y="2819400"/>
            <a:ext cx="8229600" cy="609600"/>
          </a:xfrm>
        </p:spPr>
        <p:txBody>
          <a:bodyPr/>
          <a:lstStyle/>
          <a:p>
            <a:pPr algn="ctr" eaLnBrk="1" fontAlgn="auto" hangingPunct="1">
              <a:spcAft>
                <a:spcPts val="0"/>
              </a:spcAft>
              <a:defRPr/>
            </a:pPr>
            <a:r>
              <a:rPr lang="en-US" altLang="en-US" sz="3600" dirty="0" smtClean="0">
                <a:solidFill>
                  <a:schemeClr val="accent5">
                    <a:lumMod val="60000"/>
                    <a:lumOff val="40000"/>
                  </a:schemeClr>
                </a:solidFill>
              </a:rPr>
              <a:t>Cardiovascular Dysfunction in Children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457200"/>
            <a:ext cx="8229600" cy="685800"/>
          </a:xfrm>
        </p:spPr>
        <p:txBody>
          <a:bodyPr>
            <a:normAutofit fontScale="90000"/>
          </a:bodyPr>
          <a:lstStyle/>
          <a:p>
            <a:pPr eaLnBrk="1" fontAlgn="auto" hangingPunct="1">
              <a:spcAft>
                <a:spcPts val="0"/>
              </a:spcAft>
              <a:defRPr/>
            </a:pPr>
            <a:r>
              <a:rPr lang="en-US" altLang="en-US" dirty="0" smtClean="0">
                <a:solidFill>
                  <a:schemeClr val="accent5">
                    <a:lumMod val="60000"/>
                    <a:lumOff val="40000"/>
                  </a:schemeClr>
                </a:solidFill>
              </a:rPr>
              <a:t>Diagnostic Testing: most common?</a:t>
            </a:r>
          </a:p>
        </p:txBody>
      </p:sp>
      <p:sp>
        <p:nvSpPr>
          <p:cNvPr id="16387" name="Rectangle 3"/>
          <p:cNvSpPr>
            <a:spLocks noGrp="1" noChangeArrowheads="1"/>
          </p:cNvSpPr>
          <p:nvPr>
            <p:ph idx="1"/>
          </p:nvPr>
        </p:nvSpPr>
        <p:spPr>
          <a:xfrm>
            <a:off x="457200" y="1752600"/>
            <a:ext cx="8229600" cy="3962400"/>
          </a:xfrm>
        </p:spPr>
        <p:txBody>
          <a:bodyPr/>
          <a:lstStyle/>
          <a:p>
            <a:pPr marL="457200" indent="-457200" eaLnBrk="1" fontAlgn="auto" hangingPunct="1">
              <a:spcAft>
                <a:spcPts val="0"/>
              </a:spcAft>
              <a:buFont typeface="Wingdings 2" panose="05020102010507070707" pitchFamily="18" charset="2"/>
              <a:buAutoNum type="arabicPeriod"/>
              <a:defRPr/>
            </a:pPr>
            <a:r>
              <a:rPr lang="en-US" altLang="en-US" dirty="0" smtClean="0"/>
              <a:t>Electrocardiogram</a:t>
            </a:r>
          </a:p>
          <a:p>
            <a:pPr marL="457200" indent="-457200" eaLnBrk="1" fontAlgn="auto" hangingPunct="1">
              <a:spcAft>
                <a:spcPts val="0"/>
              </a:spcAft>
              <a:buFont typeface="Wingdings 2" panose="05020102010507070707" pitchFamily="18" charset="2"/>
              <a:buAutoNum type="arabicPeriod"/>
              <a:defRPr/>
            </a:pPr>
            <a:r>
              <a:rPr lang="en-US" altLang="en-US" dirty="0" smtClean="0"/>
              <a:t>X Ray</a:t>
            </a:r>
          </a:p>
          <a:p>
            <a:pPr marL="457200" indent="-457200" eaLnBrk="1" fontAlgn="auto" hangingPunct="1">
              <a:spcAft>
                <a:spcPts val="0"/>
              </a:spcAft>
              <a:buFont typeface="Wingdings 2" panose="05020102010507070707" pitchFamily="18" charset="2"/>
              <a:buAutoNum type="arabicPeriod"/>
              <a:defRPr/>
            </a:pPr>
            <a:r>
              <a:rPr lang="en-US" altLang="en-US" dirty="0" smtClean="0"/>
              <a:t>Cardiac Catheterization</a:t>
            </a:r>
          </a:p>
          <a:p>
            <a:pPr marL="457200" indent="-457200" eaLnBrk="1" fontAlgn="auto" hangingPunct="1">
              <a:spcAft>
                <a:spcPts val="0"/>
              </a:spcAft>
              <a:buFont typeface="Wingdings 2" panose="05020102010507070707" pitchFamily="18" charset="2"/>
              <a:buAutoNum type="arabicPeriod"/>
              <a:defRPr/>
            </a:pPr>
            <a:r>
              <a:rPr lang="en-US" altLang="en-US" dirty="0" smtClean="0"/>
              <a:t>Echocardiogram </a:t>
            </a:r>
          </a:p>
          <a:p>
            <a:pPr marL="273050" indent="-273050" eaLnBrk="1" fontAlgn="auto" hangingPunct="1">
              <a:spcAft>
                <a:spcPts val="0"/>
              </a:spcAft>
              <a:buFont typeface="Wingdings" panose="05000000000000000000" pitchFamily="2" charset="2"/>
              <a:buNone/>
              <a:defRPr/>
            </a:pPr>
            <a:endParaRPr lang="en-US" alt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457200"/>
            <a:ext cx="8229600" cy="685800"/>
          </a:xfrm>
        </p:spPr>
        <p:txBody>
          <a:bodyPr>
            <a:normAutofit fontScale="90000"/>
          </a:bodyPr>
          <a:lstStyle/>
          <a:p>
            <a:pPr eaLnBrk="1" fontAlgn="auto" hangingPunct="1">
              <a:spcAft>
                <a:spcPts val="0"/>
              </a:spcAft>
              <a:defRPr/>
            </a:pPr>
            <a:r>
              <a:rPr lang="en-US" altLang="en-US" dirty="0" smtClean="0">
                <a:solidFill>
                  <a:schemeClr val="accent5">
                    <a:lumMod val="60000"/>
                    <a:lumOff val="40000"/>
                  </a:schemeClr>
                </a:solidFill>
              </a:rPr>
              <a:t>Major Factors for CHD</a:t>
            </a:r>
          </a:p>
        </p:txBody>
      </p:sp>
      <p:sp>
        <p:nvSpPr>
          <p:cNvPr id="10243" name="Rectangle 3"/>
          <p:cNvSpPr>
            <a:spLocks noGrp="1" noChangeArrowheads="1"/>
          </p:cNvSpPr>
          <p:nvPr>
            <p:ph idx="1"/>
          </p:nvPr>
        </p:nvSpPr>
        <p:spPr>
          <a:xfrm>
            <a:off x="457200" y="1752600"/>
            <a:ext cx="8229600" cy="3962400"/>
          </a:xfrm>
        </p:spPr>
        <p:txBody>
          <a:bodyPr>
            <a:normAutofit lnSpcReduction="10000"/>
          </a:bodyPr>
          <a:lstStyle/>
          <a:p>
            <a:pPr marL="273050" indent="-273050" eaLnBrk="1" fontAlgn="auto" hangingPunct="1">
              <a:spcAft>
                <a:spcPts val="0"/>
              </a:spcAft>
              <a:buFont typeface="Wingdings" panose="05000000000000000000" pitchFamily="2" charset="2"/>
              <a:buNone/>
              <a:defRPr/>
            </a:pPr>
            <a:r>
              <a:rPr lang="en-US" altLang="en-US" dirty="0" smtClean="0"/>
              <a:t>Rubella (German Measles) – Mothers exposed during their pregnancy to a child with rubella.</a:t>
            </a:r>
          </a:p>
          <a:p>
            <a:pPr marL="273050" indent="-273050" eaLnBrk="1" fontAlgn="auto" hangingPunct="1">
              <a:spcAft>
                <a:spcPts val="0"/>
              </a:spcAft>
              <a:buFont typeface="Wingdings" panose="05000000000000000000" pitchFamily="2" charset="2"/>
              <a:buNone/>
              <a:defRPr/>
            </a:pPr>
            <a:endParaRPr lang="en-US" altLang="en-US" dirty="0"/>
          </a:p>
          <a:p>
            <a:pPr marL="273050" indent="-273050" eaLnBrk="1" fontAlgn="auto" hangingPunct="1">
              <a:spcAft>
                <a:spcPts val="0"/>
              </a:spcAft>
              <a:buFont typeface="Wingdings" panose="05000000000000000000" pitchFamily="2" charset="2"/>
              <a:buNone/>
              <a:defRPr/>
            </a:pPr>
            <a:r>
              <a:rPr lang="en-US" altLang="en-US" dirty="0" smtClean="0"/>
              <a:t>Alcoholism -  Use of alcohol greatly increases the risk for CHD and fetal alcohol spectrum disorder.</a:t>
            </a:r>
          </a:p>
          <a:p>
            <a:pPr marL="273050" indent="-273050" eaLnBrk="1" fontAlgn="auto" hangingPunct="1">
              <a:spcAft>
                <a:spcPts val="0"/>
              </a:spcAft>
              <a:buFont typeface="Wingdings" panose="05000000000000000000" pitchFamily="2" charset="2"/>
              <a:buNone/>
              <a:defRPr/>
            </a:pPr>
            <a:endParaRPr lang="en-US" altLang="en-US" dirty="0"/>
          </a:p>
          <a:p>
            <a:pPr marL="273050" indent="-273050" eaLnBrk="1" fontAlgn="auto" hangingPunct="1">
              <a:spcAft>
                <a:spcPts val="0"/>
              </a:spcAft>
              <a:buFont typeface="Wingdings" panose="05000000000000000000" pitchFamily="2" charset="2"/>
              <a:buNone/>
              <a:defRPr/>
            </a:pPr>
            <a:r>
              <a:rPr lang="en-US" altLang="en-US" dirty="0" smtClean="0"/>
              <a:t>Mothers giving birth past age 40 – A statistically significant number of newborns to older moms have CHD</a:t>
            </a:r>
          </a:p>
          <a:p>
            <a:pPr marL="273050" indent="-273050" eaLnBrk="1" fontAlgn="auto" hangingPunct="1">
              <a:spcAft>
                <a:spcPts val="0"/>
              </a:spcAft>
              <a:buFont typeface="Wingdings" panose="05000000000000000000" pitchFamily="2" charset="2"/>
              <a:buNone/>
              <a:defRPr/>
            </a:pPr>
            <a:endParaRPr lang="en-US" altLang="en-US" dirty="0"/>
          </a:p>
          <a:p>
            <a:pPr marL="273050" indent="-273050" eaLnBrk="1" fontAlgn="auto" hangingPunct="1">
              <a:spcAft>
                <a:spcPts val="0"/>
              </a:spcAft>
              <a:buFont typeface="Wingdings" panose="05000000000000000000" pitchFamily="2" charset="2"/>
              <a:buNone/>
              <a:defRPr/>
            </a:pPr>
            <a:r>
              <a:rPr lang="en-US" altLang="en-US" dirty="0" smtClean="0"/>
              <a:t>Maternal diabetes – Research reveals an increased risk.</a:t>
            </a:r>
          </a:p>
          <a:p>
            <a:pPr marL="273050" indent="-273050" eaLnBrk="1" fontAlgn="auto" hangingPunct="1">
              <a:spcAft>
                <a:spcPts val="0"/>
              </a:spcAft>
              <a:buFont typeface="Wingdings" panose="05000000000000000000" pitchFamily="2" charset="2"/>
              <a:buNone/>
              <a:defRPr/>
            </a:pPr>
            <a:endParaRPr lang="en-US" alt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1000"/>
                                        <p:tgtEl>
                                          <p:spTgt spid="10243">
                                            <p:txEl>
                                              <p:pRg st="0" end="0"/>
                                            </p:txEl>
                                          </p:spTgt>
                                        </p:tgtEl>
                                      </p:cBhvr>
                                    </p:animEffect>
                                    <p:anim calcmode="lin" valueType="num">
                                      <p:cBhvr>
                                        <p:cTn id="8" dur="1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2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243">
                                            <p:txEl>
                                              <p:pRg st="2" end="2"/>
                                            </p:txEl>
                                          </p:spTgt>
                                        </p:tgtEl>
                                        <p:attrNameLst>
                                          <p:attrName>style.visibility</p:attrName>
                                        </p:attrNameLst>
                                      </p:cBhvr>
                                      <p:to>
                                        <p:strVal val="visible"/>
                                      </p:to>
                                    </p:set>
                                    <p:animEffect transition="in" filter="fade">
                                      <p:cBhvr>
                                        <p:cTn id="14" dur="1000"/>
                                        <p:tgtEl>
                                          <p:spTgt spid="10243">
                                            <p:txEl>
                                              <p:pRg st="2" end="2"/>
                                            </p:txEl>
                                          </p:spTgt>
                                        </p:tgtEl>
                                      </p:cBhvr>
                                    </p:animEffect>
                                    <p:anim calcmode="lin" valueType="num">
                                      <p:cBhvr>
                                        <p:cTn id="15"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02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243">
                                            <p:txEl>
                                              <p:pRg st="4" end="4"/>
                                            </p:txEl>
                                          </p:spTgt>
                                        </p:tgtEl>
                                        <p:attrNameLst>
                                          <p:attrName>style.visibility</p:attrName>
                                        </p:attrNameLst>
                                      </p:cBhvr>
                                      <p:to>
                                        <p:strVal val="visible"/>
                                      </p:to>
                                    </p:set>
                                    <p:animEffect transition="in" filter="fade">
                                      <p:cBhvr>
                                        <p:cTn id="21" dur="1000"/>
                                        <p:tgtEl>
                                          <p:spTgt spid="10243">
                                            <p:txEl>
                                              <p:pRg st="4" end="4"/>
                                            </p:txEl>
                                          </p:spTgt>
                                        </p:tgtEl>
                                      </p:cBhvr>
                                    </p:animEffect>
                                    <p:anim calcmode="lin" valueType="num">
                                      <p:cBhvr>
                                        <p:cTn id="22" dur="10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024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243">
                                            <p:txEl>
                                              <p:pRg st="6" end="6"/>
                                            </p:txEl>
                                          </p:spTgt>
                                        </p:tgtEl>
                                        <p:attrNameLst>
                                          <p:attrName>style.visibility</p:attrName>
                                        </p:attrNameLst>
                                      </p:cBhvr>
                                      <p:to>
                                        <p:strVal val="visible"/>
                                      </p:to>
                                    </p:set>
                                    <p:animEffect transition="in" filter="fade">
                                      <p:cBhvr>
                                        <p:cTn id="28" dur="1000"/>
                                        <p:tgtEl>
                                          <p:spTgt spid="10243">
                                            <p:txEl>
                                              <p:pRg st="6" end="6"/>
                                            </p:txEl>
                                          </p:spTgt>
                                        </p:tgtEl>
                                      </p:cBhvr>
                                    </p:animEffect>
                                    <p:anim calcmode="lin" valueType="num">
                                      <p:cBhvr>
                                        <p:cTn id="29" dur="1000" fill="hold"/>
                                        <p:tgtEl>
                                          <p:spTgt spid="1024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1024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p:txBody>
          <a:bodyPr wrap="square" numCol="1" anchorCtr="0" compatLnSpc="1">
            <a:prstTxWarp prst="textNoShape">
              <a:avLst/>
            </a:prstTxWarp>
          </a:bodyPr>
          <a:lstStyle/>
          <a:p>
            <a:pPr eaLnBrk="1" hangingPunct="1"/>
            <a:r>
              <a:rPr lang="en-US" altLang="en-US" smtClean="0">
                <a:solidFill>
                  <a:srgbClr val="7B9899"/>
                </a:solidFill>
              </a:rPr>
              <a:t>CONGENITAL HEART DISEASE</a:t>
            </a:r>
          </a:p>
        </p:txBody>
      </p:sp>
      <p:sp>
        <p:nvSpPr>
          <p:cNvPr id="18435" name="Content Placeholder 2"/>
          <p:cNvSpPr>
            <a:spLocks noGrp="1"/>
          </p:cNvSpPr>
          <p:nvPr>
            <p:ph idx="1"/>
          </p:nvPr>
        </p:nvSpPr>
        <p:spPr>
          <a:xfrm>
            <a:off x="840000" y="1371600"/>
            <a:ext cx="7675350" cy="4805363"/>
          </a:xfrm>
        </p:spPr>
        <p:txBody>
          <a:bodyPr/>
          <a:lstStyle/>
          <a:p>
            <a:pPr eaLnBrk="1" fontAlgn="auto" hangingPunct="1">
              <a:spcAft>
                <a:spcPts val="0"/>
              </a:spcAft>
              <a:buFont typeface="Wingdings 2" panose="05020102010507070707" pitchFamily="18" charset="2"/>
              <a:buNone/>
              <a:defRPr/>
            </a:pPr>
            <a:r>
              <a:rPr lang="en-US" altLang="en-US" dirty="0" err="1" smtClean="0"/>
              <a:t>Acyanotic</a:t>
            </a:r>
            <a:endParaRPr lang="en-US" altLang="en-US" dirty="0" smtClean="0"/>
          </a:p>
          <a:p>
            <a:pPr eaLnBrk="1" fontAlgn="auto" hangingPunct="1">
              <a:spcAft>
                <a:spcPts val="0"/>
              </a:spcAft>
              <a:defRPr/>
            </a:pPr>
            <a:r>
              <a:rPr lang="en-US" altLang="en-US" dirty="0" smtClean="0"/>
              <a:t>LEFT  TO RIGHT SHUNT    </a:t>
            </a:r>
          </a:p>
          <a:p>
            <a:pPr eaLnBrk="1" fontAlgn="auto" hangingPunct="1">
              <a:spcAft>
                <a:spcPts val="0"/>
              </a:spcAft>
              <a:buFont typeface="Wingdings 2" panose="05020102010507070707" pitchFamily="18" charset="2"/>
              <a:buNone/>
              <a:defRPr/>
            </a:pPr>
            <a:r>
              <a:rPr lang="en-US" altLang="en-US" dirty="0" smtClean="0"/>
              <a:t>( VSD, PDA, ASD,  AV canal)</a:t>
            </a:r>
          </a:p>
          <a:p>
            <a:pPr marL="0" indent="0" eaLnBrk="1" fontAlgn="auto" hangingPunct="1">
              <a:spcAft>
                <a:spcPts val="0"/>
              </a:spcAft>
              <a:buFont typeface="Arial" panose="020B0604020202020204" pitchFamily="34" charset="0"/>
              <a:buNone/>
              <a:defRPr/>
            </a:pPr>
            <a:endParaRPr lang="en-US" altLang="en-US" dirty="0" smtClean="0"/>
          </a:p>
          <a:p>
            <a:pPr eaLnBrk="1" fontAlgn="auto" hangingPunct="1">
              <a:spcAft>
                <a:spcPts val="0"/>
              </a:spcAft>
              <a:buFont typeface="Wingdings 2" panose="05020102010507070707" pitchFamily="18" charset="2"/>
              <a:buNone/>
              <a:defRPr/>
            </a:pPr>
            <a:r>
              <a:rPr lang="en-US" altLang="en-US" dirty="0" smtClean="0"/>
              <a:t>Cyanotic</a:t>
            </a:r>
          </a:p>
          <a:p>
            <a:pPr eaLnBrk="1" fontAlgn="auto" hangingPunct="1">
              <a:spcAft>
                <a:spcPts val="0"/>
              </a:spcAft>
              <a:defRPr/>
            </a:pPr>
            <a:r>
              <a:rPr lang="en-US" altLang="en-US" dirty="0" smtClean="0"/>
              <a:t>RIGHT  TO LEFT SHUNT</a:t>
            </a:r>
          </a:p>
          <a:p>
            <a:pPr eaLnBrk="1" fontAlgn="auto" hangingPunct="1">
              <a:spcAft>
                <a:spcPts val="0"/>
              </a:spcAft>
              <a:buFont typeface="Wingdings 2" panose="05020102010507070707" pitchFamily="18" charset="2"/>
              <a:buNone/>
              <a:defRPr/>
            </a:pPr>
            <a:r>
              <a:rPr lang="en-US" altLang="en-US" dirty="0" smtClean="0"/>
              <a:t>(</a:t>
            </a:r>
            <a:r>
              <a:rPr lang="en-US" altLang="en-US" dirty="0" err="1" smtClean="0"/>
              <a:t>Tetrology</a:t>
            </a:r>
            <a:r>
              <a:rPr lang="en-US" altLang="en-US" dirty="0" smtClean="0"/>
              <a:t> of </a:t>
            </a:r>
            <a:r>
              <a:rPr lang="en-US" altLang="en-US" dirty="0" err="1" smtClean="0"/>
              <a:t>Fallot</a:t>
            </a:r>
            <a:r>
              <a:rPr lang="en-US" altLang="en-US" dirty="0" smtClean="0"/>
              <a:t>, tricuspid atresia, </a:t>
            </a:r>
            <a:r>
              <a:rPr lang="en-US" altLang="en-US" dirty="0" err="1" smtClean="0"/>
              <a:t>Transpo</a:t>
            </a:r>
            <a:r>
              <a:rPr lang="en-US" altLang="en-US" dirty="0" smtClean="0"/>
              <a:t> of gr V,</a:t>
            </a:r>
          </a:p>
          <a:p>
            <a:pPr eaLnBrk="1" fontAlgn="auto" hangingPunct="1">
              <a:spcAft>
                <a:spcPts val="0"/>
              </a:spcAft>
              <a:buFont typeface="Wingdings 2" panose="05020102010507070707" pitchFamily="18" charset="2"/>
              <a:buNone/>
              <a:defRPr/>
            </a:pPr>
            <a:r>
              <a:rPr lang="en-US" altLang="en-US" dirty="0" smtClean="0"/>
              <a:t>Truncus art, Total </a:t>
            </a:r>
            <a:r>
              <a:rPr lang="en-US" altLang="en-US" dirty="0" err="1" smtClean="0"/>
              <a:t>anomalus</a:t>
            </a:r>
            <a:r>
              <a:rPr lang="en-US" altLang="en-US" dirty="0" smtClean="0"/>
              <a:t> of </a:t>
            </a:r>
            <a:r>
              <a:rPr lang="en-US" altLang="en-US" dirty="0" err="1" smtClean="0"/>
              <a:t>pulm</a:t>
            </a:r>
            <a:r>
              <a:rPr lang="en-US" altLang="en-US" dirty="0" smtClean="0"/>
              <a:t> return, </a:t>
            </a:r>
            <a:r>
              <a:rPr lang="en-US" altLang="en-US" dirty="0" err="1" smtClean="0"/>
              <a:t>Hypoplastic</a:t>
            </a:r>
            <a:r>
              <a:rPr lang="en-US" altLang="en-US" dirty="0" smtClean="0"/>
              <a:t> left heart)</a:t>
            </a:r>
          </a:p>
          <a:p>
            <a:pPr eaLnBrk="1" fontAlgn="auto" hangingPunct="1">
              <a:spcAft>
                <a:spcPts val="0"/>
              </a:spcAft>
              <a:defRPr/>
            </a:pPr>
            <a:endParaRPr lang="en-US" altLang="en-US" dirty="0" smtClean="0"/>
          </a:p>
        </p:txBody>
      </p:sp>
      <p:sp>
        <p:nvSpPr>
          <p:cNvPr id="4" name="Right Arrow 3"/>
          <p:cNvSpPr/>
          <p:nvPr/>
        </p:nvSpPr>
        <p:spPr>
          <a:xfrm>
            <a:off x="5053013" y="1828800"/>
            <a:ext cx="1295400" cy="2746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Left Arrow 4"/>
          <p:cNvSpPr/>
          <p:nvPr/>
        </p:nvSpPr>
        <p:spPr>
          <a:xfrm>
            <a:off x="5029200" y="3636963"/>
            <a:ext cx="1295400" cy="27463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eaLnBrk="1" fontAlgn="auto" hangingPunct="1">
              <a:spcAft>
                <a:spcPts val="0"/>
              </a:spcAft>
              <a:defRPr/>
            </a:pPr>
            <a:r>
              <a:rPr lang="en-US" altLang="en-US" dirty="0" smtClean="0">
                <a:solidFill>
                  <a:schemeClr val="accent5">
                    <a:lumMod val="60000"/>
                    <a:lumOff val="40000"/>
                  </a:schemeClr>
                </a:solidFill>
              </a:rPr>
              <a:t>The </a:t>
            </a:r>
            <a:br>
              <a:rPr lang="en-US" altLang="en-US" dirty="0" smtClean="0">
                <a:solidFill>
                  <a:schemeClr val="accent5">
                    <a:lumMod val="60000"/>
                    <a:lumOff val="40000"/>
                  </a:schemeClr>
                </a:solidFill>
              </a:rPr>
            </a:br>
            <a:r>
              <a:rPr lang="en-US" altLang="en-US" dirty="0" smtClean="0">
                <a:solidFill>
                  <a:schemeClr val="accent5">
                    <a:lumMod val="60000"/>
                    <a:lumOff val="40000"/>
                  </a:schemeClr>
                </a:solidFill>
              </a:rPr>
              <a:t> main defects</a:t>
            </a:r>
          </a:p>
        </p:txBody>
      </p:sp>
      <p:pic>
        <p:nvPicPr>
          <p:cNvPr id="4" name="XM3m-PjhH24"/>
          <p:cNvPicPr>
            <a:picLocks noGrp="1" noRot="1" noChangeAspect="1"/>
          </p:cNvPicPr>
          <p:nvPr>
            <p:ph idx="1"/>
            <a:videoFile r:link="rId1"/>
          </p:nvPr>
        </p:nvPicPr>
        <p:blipFill>
          <a:blip r:embed="rId4">
            <a:extLst>
              <a:ext uri="{28A0092B-C50C-407E-A947-70E740481C1C}">
                <a14:useLocalDpi xmlns:a14="http://schemas.microsoft.com/office/drawing/2010/main" val="0"/>
              </a:ext>
            </a:extLst>
          </a:blip>
          <a:srcRect/>
          <a:stretch>
            <a:fillRect/>
          </a:stretch>
        </p:blipFill>
        <p:spPr bwMode="auto">
          <a:xfrm>
            <a:off x="914400" y="1752600"/>
            <a:ext cx="7162800" cy="441960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eaLnBrk="1" fontAlgn="auto" hangingPunct="1">
              <a:spcAft>
                <a:spcPts val="0"/>
              </a:spcAft>
              <a:defRPr/>
            </a:pPr>
            <a:r>
              <a:rPr lang="en-US" altLang="en-US" dirty="0" smtClean="0">
                <a:solidFill>
                  <a:schemeClr val="accent5">
                    <a:lumMod val="60000"/>
                    <a:lumOff val="40000"/>
                  </a:schemeClr>
                </a:solidFill>
              </a:rPr>
              <a:t>The main defects</a:t>
            </a:r>
          </a:p>
        </p:txBody>
      </p:sp>
      <p:pic>
        <p:nvPicPr>
          <p:cNvPr id="4" name="RMIKq92dfHE"/>
          <p:cNvPicPr>
            <a:picLocks noGrp="1" noRot="1" noChangeAspect="1"/>
          </p:cNvPicPr>
          <p:nvPr>
            <p:ph idx="1"/>
            <a:videoFile r:link="rId1"/>
          </p:nvPr>
        </p:nvPicPr>
        <p:blipFill>
          <a:blip r:embed="rId4">
            <a:extLst>
              <a:ext uri="{28A0092B-C50C-407E-A947-70E740481C1C}">
                <a14:useLocalDpi xmlns:a14="http://schemas.microsoft.com/office/drawing/2010/main" val="0"/>
              </a:ext>
            </a:extLst>
          </a:blip>
          <a:srcRect/>
          <a:stretch>
            <a:fillRect/>
          </a:stretch>
        </p:blipFill>
        <p:spPr bwMode="auto">
          <a:xfrm>
            <a:off x="838200" y="1690688"/>
            <a:ext cx="7543800" cy="4557712"/>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eaLnBrk="1" fontAlgn="auto" hangingPunct="1">
              <a:spcAft>
                <a:spcPts val="0"/>
              </a:spcAft>
              <a:defRPr/>
            </a:pPr>
            <a:r>
              <a:rPr lang="en-US" altLang="en-US" dirty="0" smtClean="0">
                <a:solidFill>
                  <a:schemeClr val="accent5">
                    <a:lumMod val="60000"/>
                    <a:lumOff val="40000"/>
                  </a:schemeClr>
                </a:solidFill>
              </a:rPr>
              <a:t>The main defects</a:t>
            </a:r>
          </a:p>
        </p:txBody>
      </p:sp>
      <p:pic>
        <p:nvPicPr>
          <p:cNvPr id="2" name="3CP3xZVgpdg"/>
          <p:cNvPicPr>
            <a:picLocks noGrp="1" noRot="1" noChangeAspect="1"/>
          </p:cNvPicPr>
          <p:nvPr>
            <p:ph idx="1"/>
            <a:videoFile r:link="rId1"/>
          </p:nvPr>
        </p:nvPicPr>
        <p:blipFill>
          <a:blip r:embed="rId4">
            <a:extLst>
              <a:ext uri="{28A0092B-C50C-407E-A947-70E740481C1C}">
                <a14:useLocalDpi xmlns:a14="http://schemas.microsoft.com/office/drawing/2010/main" val="0"/>
              </a:ext>
            </a:extLst>
          </a:blip>
          <a:srcRect/>
          <a:stretch>
            <a:fillRect/>
          </a:stretch>
        </p:blipFill>
        <p:spPr bwMode="auto">
          <a:xfrm>
            <a:off x="990600" y="1600200"/>
            <a:ext cx="7086600" cy="4267200"/>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eaLnBrk="1" fontAlgn="auto" hangingPunct="1">
              <a:spcAft>
                <a:spcPts val="0"/>
              </a:spcAft>
              <a:defRPr/>
            </a:pPr>
            <a:r>
              <a:rPr lang="en-US" altLang="en-US" dirty="0" smtClean="0">
                <a:solidFill>
                  <a:schemeClr val="accent5">
                    <a:lumMod val="60000"/>
                    <a:lumOff val="40000"/>
                  </a:schemeClr>
                </a:solidFill>
              </a:rPr>
              <a:t>The main defects</a:t>
            </a:r>
          </a:p>
        </p:txBody>
      </p:sp>
      <p:pic>
        <p:nvPicPr>
          <p:cNvPr id="4" name="lBGUtiBp8k8"/>
          <p:cNvPicPr>
            <a:picLocks noGrp="1" noRot="1" noChangeAspect="1"/>
          </p:cNvPicPr>
          <p:nvPr>
            <p:ph idx="1"/>
            <a:videoFile r:link="rId1"/>
          </p:nvPr>
        </p:nvPicPr>
        <p:blipFill>
          <a:blip r:embed="rId4">
            <a:extLst>
              <a:ext uri="{28A0092B-C50C-407E-A947-70E740481C1C}">
                <a14:useLocalDpi xmlns:a14="http://schemas.microsoft.com/office/drawing/2010/main" val="0"/>
              </a:ext>
            </a:extLst>
          </a:blip>
          <a:srcRect/>
          <a:stretch>
            <a:fillRect/>
          </a:stretch>
        </p:blipFill>
        <p:spPr bwMode="auto">
          <a:xfrm>
            <a:off x="457200" y="1524000"/>
            <a:ext cx="7848600" cy="4648200"/>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eaLnBrk="1" fontAlgn="auto" hangingPunct="1">
              <a:spcAft>
                <a:spcPts val="0"/>
              </a:spcAft>
              <a:defRPr/>
            </a:pPr>
            <a:r>
              <a:rPr lang="en-US" altLang="en-US" dirty="0" smtClean="0">
                <a:solidFill>
                  <a:schemeClr val="accent5">
                    <a:lumMod val="60000"/>
                    <a:lumOff val="40000"/>
                  </a:schemeClr>
                </a:solidFill>
              </a:rPr>
              <a:t>The main defects</a:t>
            </a:r>
          </a:p>
        </p:txBody>
      </p:sp>
      <p:pic>
        <p:nvPicPr>
          <p:cNvPr id="3" name="hio-h3YRDwA"/>
          <p:cNvPicPr>
            <a:picLocks noGrp="1" noRot="1" noChangeAspect="1"/>
          </p:cNvPicPr>
          <p:nvPr>
            <p:ph idx="1"/>
            <a:videoFile r:link="rId1"/>
          </p:nvPr>
        </p:nvPicPr>
        <p:blipFill>
          <a:blip r:embed="rId4"/>
          <a:stretch>
            <a:fillRect/>
          </a:stretch>
        </p:blipFill>
        <p:spPr>
          <a:xfrm>
            <a:off x="1183746" y="2438400"/>
            <a:ext cx="6776508" cy="3811786"/>
          </a:xfrm>
          <a:prstGeom prst="rect">
            <a:avLst/>
          </a:prstGeom>
        </p:spPr>
      </p:pic>
      <p:sp>
        <p:nvSpPr>
          <p:cNvPr id="5" name="TextBox 4"/>
          <p:cNvSpPr txBox="1"/>
          <p:nvPr/>
        </p:nvSpPr>
        <p:spPr>
          <a:xfrm>
            <a:off x="1295400" y="1524000"/>
            <a:ext cx="6400800" cy="369332"/>
          </a:xfrm>
          <a:prstGeom prst="rect">
            <a:avLst/>
          </a:prstGeom>
          <a:noFill/>
        </p:spPr>
        <p:txBody>
          <a:bodyPr wrap="square" rtlCol="0">
            <a:spAutoFit/>
          </a:bodyPr>
          <a:lstStyle/>
          <a:p>
            <a:r>
              <a:rPr lang="en-US" dirty="0" smtClean="0"/>
              <a:t>Fixing transposition of great arteries. </a:t>
            </a:r>
            <a:r>
              <a:rPr lang="en-US" dirty="0" err="1" smtClean="0"/>
              <a:t>Rashkind</a:t>
            </a:r>
            <a:r>
              <a:rPr lang="en-US" dirty="0" smtClean="0"/>
              <a:t> procedure</a:t>
            </a:r>
            <a:endParaRPr lang="en-US" dirty="0"/>
          </a:p>
        </p:txBody>
      </p:sp>
    </p:spTree>
    <p:extLst>
      <p:ext uri="{BB962C8B-B14F-4D97-AF65-F5344CB8AC3E}">
        <p14:creationId xmlns:p14="http://schemas.microsoft.com/office/powerpoint/2010/main" val="18029021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eaLnBrk="1" fontAlgn="auto" hangingPunct="1">
              <a:spcAft>
                <a:spcPts val="0"/>
              </a:spcAft>
              <a:defRPr/>
            </a:pPr>
            <a:r>
              <a:rPr lang="en-US" altLang="en-US" dirty="0" smtClean="0">
                <a:solidFill>
                  <a:schemeClr val="accent5">
                    <a:lumMod val="60000"/>
                    <a:lumOff val="40000"/>
                  </a:schemeClr>
                </a:solidFill>
              </a:rPr>
              <a:t>The main defects</a:t>
            </a:r>
          </a:p>
        </p:txBody>
      </p:sp>
      <p:sp>
        <p:nvSpPr>
          <p:cNvPr id="5" name="TextBox 4"/>
          <p:cNvSpPr txBox="1"/>
          <p:nvPr/>
        </p:nvSpPr>
        <p:spPr>
          <a:xfrm>
            <a:off x="1295400" y="1524000"/>
            <a:ext cx="6400800" cy="369332"/>
          </a:xfrm>
          <a:prstGeom prst="rect">
            <a:avLst/>
          </a:prstGeom>
          <a:noFill/>
        </p:spPr>
        <p:txBody>
          <a:bodyPr wrap="square" rtlCol="0">
            <a:spAutoFit/>
          </a:bodyPr>
          <a:lstStyle/>
          <a:p>
            <a:r>
              <a:rPr lang="en-US" dirty="0" smtClean="0"/>
              <a:t>Fixing transposition of great arteries. Arterial switch</a:t>
            </a:r>
            <a:endParaRPr lang="en-US" dirty="0"/>
          </a:p>
        </p:txBody>
      </p:sp>
      <p:pic>
        <p:nvPicPr>
          <p:cNvPr id="4" name="gYEo5z0hajM"/>
          <p:cNvPicPr>
            <a:picLocks noGrp="1" noRot="1" noChangeAspect="1"/>
          </p:cNvPicPr>
          <p:nvPr>
            <p:ph idx="1"/>
            <a:videoFile r:link="rId1"/>
          </p:nvPr>
        </p:nvPicPr>
        <p:blipFill>
          <a:blip r:embed="rId4"/>
          <a:stretch>
            <a:fillRect/>
          </a:stretch>
        </p:blipFill>
        <p:spPr>
          <a:xfrm>
            <a:off x="628650" y="2286000"/>
            <a:ext cx="7600950" cy="3886200"/>
          </a:xfrm>
          <a:prstGeom prst="rect">
            <a:avLst/>
          </a:prstGeom>
        </p:spPr>
      </p:pic>
    </p:spTree>
    <p:extLst>
      <p:ext uri="{BB962C8B-B14F-4D97-AF65-F5344CB8AC3E}">
        <p14:creationId xmlns:p14="http://schemas.microsoft.com/office/powerpoint/2010/main" val="42709133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eaLnBrk="1" fontAlgn="auto" hangingPunct="1">
              <a:spcAft>
                <a:spcPts val="0"/>
              </a:spcAft>
              <a:defRPr/>
            </a:pPr>
            <a:r>
              <a:rPr lang="en-US" altLang="en-US" dirty="0" smtClean="0">
                <a:solidFill>
                  <a:schemeClr val="accent5">
                    <a:lumMod val="60000"/>
                    <a:lumOff val="40000"/>
                  </a:schemeClr>
                </a:solidFill>
              </a:rPr>
              <a:t>The </a:t>
            </a:r>
            <a:br>
              <a:rPr lang="en-US" altLang="en-US" dirty="0" smtClean="0">
                <a:solidFill>
                  <a:schemeClr val="accent5">
                    <a:lumMod val="60000"/>
                    <a:lumOff val="40000"/>
                  </a:schemeClr>
                </a:solidFill>
              </a:rPr>
            </a:br>
            <a:r>
              <a:rPr lang="en-US" altLang="en-US" dirty="0" smtClean="0">
                <a:solidFill>
                  <a:schemeClr val="accent5">
                    <a:lumMod val="60000"/>
                    <a:lumOff val="40000"/>
                  </a:schemeClr>
                </a:solidFill>
              </a:rPr>
              <a:t> main defects</a:t>
            </a:r>
          </a:p>
        </p:txBody>
      </p:sp>
      <p:pic>
        <p:nvPicPr>
          <p:cNvPr id="2" name="3CP3xZVgpdg"/>
          <p:cNvPicPr>
            <a:picLocks noGrp="1" noRot="1" noChangeAspect="1"/>
          </p:cNvPicPr>
          <p:nvPr>
            <p:ph idx="1"/>
            <a:videoFile r:link="rId1"/>
          </p:nvPr>
        </p:nvPicPr>
        <p:blipFill>
          <a:blip r:embed="rId4">
            <a:extLst>
              <a:ext uri="{28A0092B-C50C-407E-A947-70E740481C1C}">
                <a14:useLocalDpi xmlns:a14="http://schemas.microsoft.com/office/drawing/2010/main" val="0"/>
              </a:ext>
            </a:extLst>
          </a:blip>
          <a:srcRect/>
          <a:stretch>
            <a:fillRect/>
          </a:stretch>
        </p:blipFill>
        <p:spPr bwMode="auto">
          <a:xfrm>
            <a:off x="990600" y="1600200"/>
            <a:ext cx="7086600" cy="426720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304800"/>
            <a:ext cx="8229600" cy="609600"/>
          </a:xfrm>
        </p:spPr>
        <p:txBody>
          <a:bodyPr/>
          <a:lstStyle/>
          <a:p>
            <a:pPr algn="ctr" eaLnBrk="1" fontAlgn="auto" hangingPunct="1">
              <a:spcAft>
                <a:spcPts val="0"/>
              </a:spcAft>
              <a:defRPr/>
            </a:pPr>
            <a:r>
              <a:rPr lang="en-US" altLang="en-US" sz="3600" dirty="0" smtClean="0">
                <a:solidFill>
                  <a:schemeClr val="accent5">
                    <a:lumMod val="60000"/>
                    <a:lumOff val="40000"/>
                  </a:schemeClr>
                </a:solidFill>
              </a:rPr>
              <a:t>Cardiovascular Dysfunction in Children</a:t>
            </a:r>
          </a:p>
        </p:txBody>
      </p:sp>
      <p:sp>
        <p:nvSpPr>
          <p:cNvPr id="13315" name="Content Placeholder 2"/>
          <p:cNvSpPr>
            <a:spLocks noGrp="1"/>
          </p:cNvSpPr>
          <p:nvPr>
            <p:ph idx="1"/>
          </p:nvPr>
        </p:nvSpPr>
        <p:spPr>
          <a:xfrm>
            <a:off x="609600" y="1517469"/>
            <a:ext cx="8229600" cy="2209800"/>
          </a:xfrm>
        </p:spPr>
        <p:txBody>
          <a:bodyPr/>
          <a:lstStyle/>
          <a:p>
            <a:pPr marL="0" indent="0" eaLnBrk="1" fontAlgn="auto" hangingPunct="1">
              <a:spcAft>
                <a:spcPts val="0"/>
              </a:spcAft>
              <a:buFont typeface="Arial" panose="020B0604020202020204" pitchFamily="34" charset="0"/>
              <a:buNone/>
              <a:defRPr/>
            </a:pPr>
            <a:r>
              <a:rPr lang="en-US" altLang="en-US" dirty="0" smtClean="0"/>
              <a:t>A. Congenital Heart Disease</a:t>
            </a:r>
          </a:p>
          <a:p>
            <a:pPr lvl="1" eaLnBrk="1" fontAlgn="auto" hangingPunct="1">
              <a:spcAft>
                <a:spcPts val="0"/>
              </a:spcAft>
              <a:defRPr/>
            </a:pPr>
            <a:endParaRPr lang="en-US" altLang="en-US" dirty="0" smtClean="0"/>
          </a:p>
        </p:txBody>
      </p:sp>
      <p:sp>
        <p:nvSpPr>
          <p:cNvPr id="2" name="TextBox 1"/>
          <p:cNvSpPr txBox="1"/>
          <p:nvPr/>
        </p:nvSpPr>
        <p:spPr>
          <a:xfrm>
            <a:off x="914400" y="1822450"/>
            <a:ext cx="7467600" cy="2308225"/>
          </a:xfrm>
          <a:prstGeom prst="rect">
            <a:avLst/>
          </a:prstGeom>
          <a:noFill/>
        </p:spPr>
        <p:txBody>
          <a:bodyPr>
            <a:spAutoFit/>
          </a:bodyPr>
          <a:lstStyle/>
          <a:p>
            <a:pPr marL="342900" indent="-342900">
              <a:buFontTx/>
              <a:buAutoNum type="arabicPeriod"/>
              <a:defRPr/>
            </a:pPr>
            <a:r>
              <a:rPr lang="en-US" dirty="0">
                <a:solidFill>
                  <a:schemeClr val="tx1">
                    <a:lumMod val="65000"/>
                    <a:lumOff val="35000"/>
                  </a:schemeClr>
                </a:solidFill>
              </a:rPr>
              <a:t>Congenital Heart disease: what do you look for? (at least 5 s/s )</a:t>
            </a:r>
          </a:p>
          <a:p>
            <a:pPr marL="342900" indent="-342900">
              <a:buFontTx/>
              <a:buAutoNum type="arabicPeriod"/>
              <a:defRPr/>
            </a:pPr>
            <a:r>
              <a:rPr lang="en-US" dirty="0">
                <a:solidFill>
                  <a:schemeClr val="tx1">
                    <a:lumMod val="65000"/>
                    <a:lumOff val="35000"/>
                  </a:schemeClr>
                </a:solidFill>
              </a:rPr>
              <a:t>What are the four most common tests? </a:t>
            </a:r>
          </a:p>
          <a:p>
            <a:pPr marL="342900" indent="-342900">
              <a:buFontTx/>
              <a:buAutoNum type="arabicPeriod"/>
              <a:defRPr/>
            </a:pPr>
            <a:r>
              <a:rPr lang="en-US" dirty="0">
                <a:solidFill>
                  <a:schemeClr val="tx1">
                    <a:lumMod val="65000"/>
                    <a:lumOff val="35000"/>
                  </a:schemeClr>
                </a:solidFill>
              </a:rPr>
              <a:t>What are the major factors for CHD?</a:t>
            </a:r>
          </a:p>
          <a:p>
            <a:pPr marL="342900" indent="-342900">
              <a:buFontTx/>
              <a:buAutoNum type="arabicPeriod"/>
              <a:defRPr/>
            </a:pPr>
            <a:r>
              <a:rPr lang="en-US" dirty="0">
                <a:solidFill>
                  <a:schemeClr val="tx1">
                    <a:lumMod val="65000"/>
                    <a:lumOff val="35000"/>
                  </a:schemeClr>
                </a:solidFill>
              </a:rPr>
              <a:t>Can you name the main defects of CHD?</a:t>
            </a:r>
          </a:p>
          <a:p>
            <a:pPr marL="342900" indent="-342900">
              <a:buFontTx/>
              <a:buAutoNum type="arabicPeriod"/>
              <a:defRPr/>
            </a:pPr>
            <a:r>
              <a:rPr lang="en-US" dirty="0">
                <a:solidFill>
                  <a:schemeClr val="tx1">
                    <a:lumMod val="65000"/>
                    <a:lumOff val="35000"/>
                  </a:schemeClr>
                </a:solidFill>
              </a:rPr>
              <a:t>What are the Clinical consequences of CHD? (2 of them)</a:t>
            </a:r>
          </a:p>
          <a:p>
            <a:pPr marL="342900" indent="-342900">
              <a:buFontTx/>
              <a:buAutoNum type="arabicPeriod"/>
              <a:defRPr/>
            </a:pPr>
            <a:r>
              <a:rPr lang="en-US" dirty="0">
                <a:solidFill>
                  <a:schemeClr val="tx1">
                    <a:lumMod val="65000"/>
                    <a:lumOff val="35000"/>
                  </a:schemeClr>
                </a:solidFill>
              </a:rPr>
              <a:t>How do we handle them?</a:t>
            </a:r>
          </a:p>
          <a:p>
            <a:pPr marL="342900" indent="-342900">
              <a:buFontTx/>
              <a:buAutoNum type="arabicPeriod"/>
              <a:defRPr/>
            </a:pPr>
            <a:endParaRPr lang="en-US" dirty="0"/>
          </a:p>
          <a:p>
            <a:pPr marL="342900" indent="-342900">
              <a:buFontTx/>
              <a:buAutoNum type="arabicPeriod"/>
              <a:defRPr/>
            </a:pPr>
            <a:endParaRPr lang="en-US" dirty="0"/>
          </a:p>
        </p:txBody>
      </p:sp>
      <p:sp>
        <p:nvSpPr>
          <p:cNvPr id="6149" name="Content Placeholder 2"/>
          <p:cNvSpPr txBox="1">
            <a:spLocks/>
          </p:cNvSpPr>
          <p:nvPr/>
        </p:nvSpPr>
        <p:spPr bwMode="auto">
          <a:xfrm>
            <a:off x="609600" y="3632200"/>
            <a:ext cx="82296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lvl1pPr marL="90488" indent="-90488">
              <a:lnSpc>
                <a:spcPct val="90000"/>
              </a:lnSpc>
              <a:spcBef>
                <a:spcPts val="750"/>
              </a:spcBef>
              <a:buFont typeface="Arial" panose="020B0604020202020204" pitchFamily="34" charset="0"/>
              <a:buChar char="•"/>
              <a:defRPr sz="2400">
                <a:solidFill>
                  <a:schemeClr val="tx1"/>
                </a:solidFill>
                <a:latin typeface="Corbel" panose="020B0503020204020204" pitchFamily="34" charset="0"/>
              </a:defRPr>
            </a:lvl1pPr>
            <a:lvl2pPr marL="382588" indent="-182563">
              <a:lnSpc>
                <a:spcPct val="90000"/>
              </a:lnSpc>
              <a:spcBef>
                <a:spcPts val="375"/>
              </a:spcBef>
              <a:buFont typeface="Arial" panose="020B0604020202020204" pitchFamily="34" charset="0"/>
              <a:buChar char="•"/>
              <a:defRPr sz="2000">
                <a:solidFill>
                  <a:schemeClr val="tx1"/>
                </a:solidFill>
                <a:latin typeface="Corbel" panose="020B0503020204020204" pitchFamily="34" charset="0"/>
              </a:defRPr>
            </a:lvl2pPr>
            <a:lvl3pPr marL="566738" indent="-182563">
              <a:lnSpc>
                <a:spcPct val="90000"/>
              </a:lnSpc>
              <a:spcBef>
                <a:spcPts val="375"/>
              </a:spcBef>
              <a:buFont typeface="Arial" panose="020B0604020202020204" pitchFamily="34" charset="0"/>
              <a:buChar char="•"/>
              <a:defRPr sz="1600">
                <a:solidFill>
                  <a:schemeClr val="tx1"/>
                </a:solidFill>
                <a:latin typeface="Corbel" panose="020B0503020204020204" pitchFamily="34" charset="0"/>
              </a:defRPr>
            </a:lvl3pPr>
            <a:lvl4pPr marL="749300" indent="-182563">
              <a:lnSpc>
                <a:spcPct val="90000"/>
              </a:lnSpc>
              <a:spcBef>
                <a:spcPts val="375"/>
              </a:spcBef>
              <a:buFont typeface="Arial" panose="020B0604020202020204" pitchFamily="34" charset="0"/>
              <a:buChar char="•"/>
              <a:defRPr sz="1400">
                <a:solidFill>
                  <a:schemeClr val="tx1"/>
                </a:solidFill>
                <a:latin typeface="Corbel" panose="020B0503020204020204" pitchFamily="34" charset="0"/>
              </a:defRPr>
            </a:lvl4pPr>
            <a:lvl5pPr marL="931863" indent="-182563">
              <a:lnSpc>
                <a:spcPct val="90000"/>
              </a:lnSpc>
              <a:spcBef>
                <a:spcPts val="375"/>
              </a:spcBef>
              <a:buFont typeface="Arial" panose="020B0604020202020204" pitchFamily="34" charset="0"/>
              <a:buChar char="•"/>
              <a:defRPr sz="1400">
                <a:solidFill>
                  <a:schemeClr val="tx1"/>
                </a:solidFill>
                <a:latin typeface="Corbel" panose="020B0503020204020204" pitchFamily="34" charset="0"/>
              </a:defRPr>
            </a:lvl5pPr>
            <a:lvl6pPr marL="1389063" indent="-182563" eaLnBrk="0" fontAlgn="base" hangingPunct="0">
              <a:lnSpc>
                <a:spcPct val="90000"/>
              </a:lnSpc>
              <a:spcBef>
                <a:spcPts val="375"/>
              </a:spcBef>
              <a:spcAft>
                <a:spcPct val="0"/>
              </a:spcAft>
              <a:buFont typeface="Arial" panose="020B0604020202020204" pitchFamily="34" charset="0"/>
              <a:buChar char="•"/>
              <a:defRPr sz="1400">
                <a:solidFill>
                  <a:schemeClr val="tx1"/>
                </a:solidFill>
                <a:latin typeface="Corbel" panose="020B0503020204020204" pitchFamily="34" charset="0"/>
              </a:defRPr>
            </a:lvl6pPr>
            <a:lvl7pPr marL="1846263" indent="-182563" eaLnBrk="0" fontAlgn="base" hangingPunct="0">
              <a:lnSpc>
                <a:spcPct val="90000"/>
              </a:lnSpc>
              <a:spcBef>
                <a:spcPts val="375"/>
              </a:spcBef>
              <a:spcAft>
                <a:spcPct val="0"/>
              </a:spcAft>
              <a:buFont typeface="Arial" panose="020B0604020202020204" pitchFamily="34" charset="0"/>
              <a:buChar char="•"/>
              <a:defRPr sz="1400">
                <a:solidFill>
                  <a:schemeClr val="tx1"/>
                </a:solidFill>
                <a:latin typeface="Corbel" panose="020B0503020204020204" pitchFamily="34" charset="0"/>
              </a:defRPr>
            </a:lvl7pPr>
            <a:lvl8pPr marL="2303463" indent="-182563" eaLnBrk="0" fontAlgn="base" hangingPunct="0">
              <a:lnSpc>
                <a:spcPct val="90000"/>
              </a:lnSpc>
              <a:spcBef>
                <a:spcPts val="375"/>
              </a:spcBef>
              <a:spcAft>
                <a:spcPct val="0"/>
              </a:spcAft>
              <a:buFont typeface="Arial" panose="020B0604020202020204" pitchFamily="34" charset="0"/>
              <a:buChar char="•"/>
              <a:defRPr sz="1400">
                <a:solidFill>
                  <a:schemeClr val="tx1"/>
                </a:solidFill>
                <a:latin typeface="Corbel" panose="020B0503020204020204" pitchFamily="34" charset="0"/>
              </a:defRPr>
            </a:lvl8pPr>
            <a:lvl9pPr marL="2760663" indent="-182563" eaLnBrk="0" fontAlgn="base" hangingPunct="0">
              <a:lnSpc>
                <a:spcPct val="90000"/>
              </a:lnSpc>
              <a:spcBef>
                <a:spcPts val="375"/>
              </a:spcBef>
              <a:spcAft>
                <a:spcPct val="0"/>
              </a:spcAft>
              <a:buFont typeface="Arial" panose="020B0604020202020204" pitchFamily="34" charset="0"/>
              <a:buChar char="•"/>
              <a:defRPr sz="1400">
                <a:solidFill>
                  <a:schemeClr val="tx1"/>
                </a:solidFill>
                <a:latin typeface="Corbel" panose="020B0503020204020204" pitchFamily="34" charset="0"/>
              </a:defRPr>
            </a:lvl9pPr>
          </a:lstStyle>
          <a:p>
            <a:pPr eaLnBrk="1" hangingPunct="1">
              <a:spcBef>
                <a:spcPts val="1200"/>
              </a:spcBef>
              <a:spcAft>
                <a:spcPts val="200"/>
              </a:spcAft>
              <a:buClr>
                <a:schemeClr val="accent1"/>
              </a:buClr>
              <a:buFont typeface="Calibri" panose="020F0502020204030204" pitchFamily="34" charset="0"/>
              <a:buChar char=" "/>
            </a:pPr>
            <a:r>
              <a:rPr lang="en-US" altLang="en-US" sz="2000">
                <a:solidFill>
                  <a:srgbClr val="FFFFFF"/>
                </a:solidFill>
              </a:rPr>
              <a:t>B. Preoperative and Postoperative care</a:t>
            </a:r>
          </a:p>
          <a:p>
            <a:pPr lvl="1" eaLnBrk="1" hangingPunct="1">
              <a:spcBef>
                <a:spcPts val="200"/>
              </a:spcBef>
              <a:spcAft>
                <a:spcPts val="400"/>
              </a:spcAft>
              <a:buClr>
                <a:schemeClr val="accent1"/>
              </a:buClr>
              <a:buFont typeface="Calibri" panose="020F0502020204030204" pitchFamily="34" charset="0"/>
              <a:buChar char="◦"/>
            </a:pPr>
            <a:endParaRPr lang="en-US" altLang="en-US" sz="1800">
              <a:solidFill>
                <a:srgbClr val="FFFFFF"/>
              </a:solidFill>
            </a:endParaRPr>
          </a:p>
        </p:txBody>
      </p:sp>
      <p:sp>
        <p:nvSpPr>
          <p:cNvPr id="6150" name="Content Placeholder 2"/>
          <p:cNvSpPr txBox="1">
            <a:spLocks/>
          </p:cNvSpPr>
          <p:nvPr/>
        </p:nvSpPr>
        <p:spPr bwMode="auto">
          <a:xfrm>
            <a:off x="609600" y="4037013"/>
            <a:ext cx="8229600" cy="909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lvl1pPr marL="90488" indent="-90488">
              <a:lnSpc>
                <a:spcPct val="90000"/>
              </a:lnSpc>
              <a:spcBef>
                <a:spcPts val="750"/>
              </a:spcBef>
              <a:buFont typeface="Arial" panose="020B0604020202020204" pitchFamily="34" charset="0"/>
              <a:buChar char="•"/>
              <a:defRPr sz="2400">
                <a:solidFill>
                  <a:schemeClr val="tx1"/>
                </a:solidFill>
                <a:latin typeface="Corbel" panose="020B0503020204020204" pitchFamily="34" charset="0"/>
              </a:defRPr>
            </a:lvl1pPr>
            <a:lvl2pPr marL="382588" indent="-182563">
              <a:lnSpc>
                <a:spcPct val="90000"/>
              </a:lnSpc>
              <a:spcBef>
                <a:spcPts val="375"/>
              </a:spcBef>
              <a:buFont typeface="Arial" panose="020B0604020202020204" pitchFamily="34" charset="0"/>
              <a:buChar char="•"/>
              <a:defRPr sz="2000">
                <a:solidFill>
                  <a:schemeClr val="tx1"/>
                </a:solidFill>
                <a:latin typeface="Corbel" panose="020B0503020204020204" pitchFamily="34" charset="0"/>
              </a:defRPr>
            </a:lvl2pPr>
            <a:lvl3pPr marL="566738" indent="-182563">
              <a:lnSpc>
                <a:spcPct val="90000"/>
              </a:lnSpc>
              <a:spcBef>
                <a:spcPts val="375"/>
              </a:spcBef>
              <a:buFont typeface="Arial" panose="020B0604020202020204" pitchFamily="34" charset="0"/>
              <a:buChar char="•"/>
              <a:defRPr sz="1600">
                <a:solidFill>
                  <a:schemeClr val="tx1"/>
                </a:solidFill>
                <a:latin typeface="Corbel" panose="020B0503020204020204" pitchFamily="34" charset="0"/>
              </a:defRPr>
            </a:lvl3pPr>
            <a:lvl4pPr marL="749300" indent="-182563">
              <a:lnSpc>
                <a:spcPct val="90000"/>
              </a:lnSpc>
              <a:spcBef>
                <a:spcPts val="375"/>
              </a:spcBef>
              <a:buFont typeface="Arial" panose="020B0604020202020204" pitchFamily="34" charset="0"/>
              <a:buChar char="•"/>
              <a:defRPr sz="1400">
                <a:solidFill>
                  <a:schemeClr val="tx1"/>
                </a:solidFill>
                <a:latin typeface="Corbel" panose="020B0503020204020204" pitchFamily="34" charset="0"/>
              </a:defRPr>
            </a:lvl4pPr>
            <a:lvl5pPr marL="931863" indent="-182563">
              <a:lnSpc>
                <a:spcPct val="90000"/>
              </a:lnSpc>
              <a:spcBef>
                <a:spcPts val="375"/>
              </a:spcBef>
              <a:buFont typeface="Arial" panose="020B0604020202020204" pitchFamily="34" charset="0"/>
              <a:buChar char="•"/>
              <a:defRPr sz="1400">
                <a:solidFill>
                  <a:schemeClr val="tx1"/>
                </a:solidFill>
                <a:latin typeface="Corbel" panose="020B0503020204020204" pitchFamily="34" charset="0"/>
              </a:defRPr>
            </a:lvl5pPr>
            <a:lvl6pPr marL="1389063" indent="-182563" eaLnBrk="0" fontAlgn="base" hangingPunct="0">
              <a:lnSpc>
                <a:spcPct val="90000"/>
              </a:lnSpc>
              <a:spcBef>
                <a:spcPts val="375"/>
              </a:spcBef>
              <a:spcAft>
                <a:spcPct val="0"/>
              </a:spcAft>
              <a:buFont typeface="Arial" panose="020B0604020202020204" pitchFamily="34" charset="0"/>
              <a:buChar char="•"/>
              <a:defRPr sz="1400">
                <a:solidFill>
                  <a:schemeClr val="tx1"/>
                </a:solidFill>
                <a:latin typeface="Corbel" panose="020B0503020204020204" pitchFamily="34" charset="0"/>
              </a:defRPr>
            </a:lvl6pPr>
            <a:lvl7pPr marL="1846263" indent="-182563" eaLnBrk="0" fontAlgn="base" hangingPunct="0">
              <a:lnSpc>
                <a:spcPct val="90000"/>
              </a:lnSpc>
              <a:spcBef>
                <a:spcPts val="375"/>
              </a:spcBef>
              <a:spcAft>
                <a:spcPct val="0"/>
              </a:spcAft>
              <a:buFont typeface="Arial" panose="020B0604020202020204" pitchFamily="34" charset="0"/>
              <a:buChar char="•"/>
              <a:defRPr sz="1400">
                <a:solidFill>
                  <a:schemeClr val="tx1"/>
                </a:solidFill>
                <a:latin typeface="Corbel" panose="020B0503020204020204" pitchFamily="34" charset="0"/>
              </a:defRPr>
            </a:lvl7pPr>
            <a:lvl8pPr marL="2303463" indent="-182563" eaLnBrk="0" fontAlgn="base" hangingPunct="0">
              <a:lnSpc>
                <a:spcPct val="90000"/>
              </a:lnSpc>
              <a:spcBef>
                <a:spcPts val="375"/>
              </a:spcBef>
              <a:spcAft>
                <a:spcPct val="0"/>
              </a:spcAft>
              <a:buFont typeface="Arial" panose="020B0604020202020204" pitchFamily="34" charset="0"/>
              <a:buChar char="•"/>
              <a:defRPr sz="1400">
                <a:solidFill>
                  <a:schemeClr val="tx1"/>
                </a:solidFill>
                <a:latin typeface="Corbel" panose="020B0503020204020204" pitchFamily="34" charset="0"/>
              </a:defRPr>
            </a:lvl8pPr>
            <a:lvl9pPr marL="2760663" indent="-182563" eaLnBrk="0" fontAlgn="base" hangingPunct="0">
              <a:lnSpc>
                <a:spcPct val="90000"/>
              </a:lnSpc>
              <a:spcBef>
                <a:spcPts val="375"/>
              </a:spcBef>
              <a:spcAft>
                <a:spcPct val="0"/>
              </a:spcAft>
              <a:buFont typeface="Arial" panose="020B0604020202020204" pitchFamily="34" charset="0"/>
              <a:buChar char="•"/>
              <a:defRPr sz="1400">
                <a:solidFill>
                  <a:schemeClr val="tx1"/>
                </a:solidFill>
                <a:latin typeface="Corbel" panose="020B0503020204020204" pitchFamily="34" charset="0"/>
              </a:defRPr>
            </a:lvl9pPr>
          </a:lstStyle>
          <a:p>
            <a:pPr eaLnBrk="1" hangingPunct="1">
              <a:spcBef>
                <a:spcPts val="1200"/>
              </a:spcBef>
              <a:spcAft>
                <a:spcPts val="200"/>
              </a:spcAft>
              <a:buClr>
                <a:schemeClr val="accent1"/>
              </a:buClr>
              <a:buFont typeface="Calibri" panose="020F0502020204030204" pitchFamily="34" charset="0"/>
              <a:buChar char=" "/>
            </a:pPr>
            <a:r>
              <a:rPr lang="en-US" altLang="en-US" sz="2000">
                <a:solidFill>
                  <a:srgbClr val="FFFFFF"/>
                </a:solidFill>
              </a:rPr>
              <a:t>C. Acquired Disorders: Bacterial endocarditis, Rheumatic fever, hyperlipidemia,      Cardiac dysrhythmias</a:t>
            </a:r>
          </a:p>
          <a:p>
            <a:pPr lvl="1" eaLnBrk="1" hangingPunct="1">
              <a:spcBef>
                <a:spcPts val="200"/>
              </a:spcBef>
              <a:spcAft>
                <a:spcPts val="400"/>
              </a:spcAft>
              <a:buClr>
                <a:schemeClr val="accent1"/>
              </a:buClr>
              <a:buFont typeface="Calibri" panose="020F0502020204030204" pitchFamily="34" charset="0"/>
              <a:buChar char="◦"/>
            </a:pPr>
            <a:endParaRPr lang="en-US" altLang="en-US" sz="1800">
              <a:solidFill>
                <a:srgbClr val="FFFFFF"/>
              </a:solidFill>
            </a:endParaRPr>
          </a:p>
        </p:txBody>
      </p:sp>
      <p:sp>
        <p:nvSpPr>
          <p:cNvPr id="6151" name="Content Placeholder 2"/>
          <p:cNvSpPr txBox="1">
            <a:spLocks/>
          </p:cNvSpPr>
          <p:nvPr/>
        </p:nvSpPr>
        <p:spPr bwMode="auto">
          <a:xfrm>
            <a:off x="609600" y="4800600"/>
            <a:ext cx="8229600" cy="90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lvl1pPr marL="90488" indent="-90488">
              <a:lnSpc>
                <a:spcPct val="90000"/>
              </a:lnSpc>
              <a:spcBef>
                <a:spcPts val="750"/>
              </a:spcBef>
              <a:buFont typeface="Arial" panose="020B0604020202020204" pitchFamily="34" charset="0"/>
              <a:buChar char="•"/>
              <a:defRPr sz="2400">
                <a:solidFill>
                  <a:schemeClr val="tx1"/>
                </a:solidFill>
                <a:latin typeface="Corbel" panose="020B0503020204020204" pitchFamily="34" charset="0"/>
              </a:defRPr>
            </a:lvl1pPr>
            <a:lvl2pPr marL="382588" indent="-182563">
              <a:lnSpc>
                <a:spcPct val="90000"/>
              </a:lnSpc>
              <a:spcBef>
                <a:spcPts val="375"/>
              </a:spcBef>
              <a:buFont typeface="Arial" panose="020B0604020202020204" pitchFamily="34" charset="0"/>
              <a:buChar char="•"/>
              <a:defRPr sz="2000">
                <a:solidFill>
                  <a:schemeClr val="tx1"/>
                </a:solidFill>
                <a:latin typeface="Corbel" panose="020B0503020204020204" pitchFamily="34" charset="0"/>
              </a:defRPr>
            </a:lvl2pPr>
            <a:lvl3pPr marL="566738" indent="-182563">
              <a:lnSpc>
                <a:spcPct val="90000"/>
              </a:lnSpc>
              <a:spcBef>
                <a:spcPts val="375"/>
              </a:spcBef>
              <a:buFont typeface="Arial" panose="020B0604020202020204" pitchFamily="34" charset="0"/>
              <a:buChar char="•"/>
              <a:defRPr sz="1600">
                <a:solidFill>
                  <a:schemeClr val="tx1"/>
                </a:solidFill>
                <a:latin typeface="Corbel" panose="020B0503020204020204" pitchFamily="34" charset="0"/>
              </a:defRPr>
            </a:lvl3pPr>
            <a:lvl4pPr marL="749300" indent="-182563">
              <a:lnSpc>
                <a:spcPct val="90000"/>
              </a:lnSpc>
              <a:spcBef>
                <a:spcPts val="375"/>
              </a:spcBef>
              <a:buFont typeface="Arial" panose="020B0604020202020204" pitchFamily="34" charset="0"/>
              <a:buChar char="•"/>
              <a:defRPr sz="1400">
                <a:solidFill>
                  <a:schemeClr val="tx1"/>
                </a:solidFill>
                <a:latin typeface="Corbel" panose="020B0503020204020204" pitchFamily="34" charset="0"/>
              </a:defRPr>
            </a:lvl4pPr>
            <a:lvl5pPr marL="931863" indent="-182563">
              <a:lnSpc>
                <a:spcPct val="90000"/>
              </a:lnSpc>
              <a:spcBef>
                <a:spcPts val="375"/>
              </a:spcBef>
              <a:buFont typeface="Arial" panose="020B0604020202020204" pitchFamily="34" charset="0"/>
              <a:buChar char="•"/>
              <a:defRPr sz="1400">
                <a:solidFill>
                  <a:schemeClr val="tx1"/>
                </a:solidFill>
                <a:latin typeface="Corbel" panose="020B0503020204020204" pitchFamily="34" charset="0"/>
              </a:defRPr>
            </a:lvl5pPr>
            <a:lvl6pPr marL="1389063" indent="-182563" eaLnBrk="0" fontAlgn="base" hangingPunct="0">
              <a:lnSpc>
                <a:spcPct val="90000"/>
              </a:lnSpc>
              <a:spcBef>
                <a:spcPts val="375"/>
              </a:spcBef>
              <a:spcAft>
                <a:spcPct val="0"/>
              </a:spcAft>
              <a:buFont typeface="Arial" panose="020B0604020202020204" pitchFamily="34" charset="0"/>
              <a:buChar char="•"/>
              <a:defRPr sz="1400">
                <a:solidFill>
                  <a:schemeClr val="tx1"/>
                </a:solidFill>
                <a:latin typeface="Corbel" panose="020B0503020204020204" pitchFamily="34" charset="0"/>
              </a:defRPr>
            </a:lvl6pPr>
            <a:lvl7pPr marL="1846263" indent="-182563" eaLnBrk="0" fontAlgn="base" hangingPunct="0">
              <a:lnSpc>
                <a:spcPct val="90000"/>
              </a:lnSpc>
              <a:spcBef>
                <a:spcPts val="375"/>
              </a:spcBef>
              <a:spcAft>
                <a:spcPct val="0"/>
              </a:spcAft>
              <a:buFont typeface="Arial" panose="020B0604020202020204" pitchFamily="34" charset="0"/>
              <a:buChar char="•"/>
              <a:defRPr sz="1400">
                <a:solidFill>
                  <a:schemeClr val="tx1"/>
                </a:solidFill>
                <a:latin typeface="Corbel" panose="020B0503020204020204" pitchFamily="34" charset="0"/>
              </a:defRPr>
            </a:lvl7pPr>
            <a:lvl8pPr marL="2303463" indent="-182563" eaLnBrk="0" fontAlgn="base" hangingPunct="0">
              <a:lnSpc>
                <a:spcPct val="90000"/>
              </a:lnSpc>
              <a:spcBef>
                <a:spcPts val="375"/>
              </a:spcBef>
              <a:spcAft>
                <a:spcPct val="0"/>
              </a:spcAft>
              <a:buFont typeface="Arial" panose="020B0604020202020204" pitchFamily="34" charset="0"/>
              <a:buChar char="•"/>
              <a:defRPr sz="1400">
                <a:solidFill>
                  <a:schemeClr val="tx1"/>
                </a:solidFill>
                <a:latin typeface="Corbel" panose="020B0503020204020204" pitchFamily="34" charset="0"/>
              </a:defRPr>
            </a:lvl8pPr>
            <a:lvl9pPr marL="2760663" indent="-182563" eaLnBrk="0" fontAlgn="base" hangingPunct="0">
              <a:lnSpc>
                <a:spcPct val="90000"/>
              </a:lnSpc>
              <a:spcBef>
                <a:spcPts val="375"/>
              </a:spcBef>
              <a:spcAft>
                <a:spcPct val="0"/>
              </a:spcAft>
              <a:buFont typeface="Arial" panose="020B0604020202020204" pitchFamily="34" charset="0"/>
              <a:buChar char="•"/>
              <a:defRPr sz="1400">
                <a:solidFill>
                  <a:schemeClr val="tx1"/>
                </a:solidFill>
                <a:latin typeface="Corbel" panose="020B0503020204020204" pitchFamily="34" charset="0"/>
              </a:defRPr>
            </a:lvl9pPr>
          </a:lstStyle>
          <a:p>
            <a:pPr eaLnBrk="1" hangingPunct="1">
              <a:spcBef>
                <a:spcPts val="1200"/>
              </a:spcBef>
              <a:spcAft>
                <a:spcPts val="200"/>
              </a:spcAft>
              <a:buClr>
                <a:schemeClr val="accent1"/>
              </a:buClr>
              <a:buFont typeface="Calibri" panose="020F0502020204030204" pitchFamily="34" charset="0"/>
              <a:buChar char=" "/>
            </a:pPr>
            <a:r>
              <a:rPr lang="en-US" altLang="en-US" sz="2000">
                <a:solidFill>
                  <a:srgbClr val="FFFFFF"/>
                </a:solidFill>
              </a:rPr>
              <a:t>D. Special cases: Kawasaki’s disease, Shock, Anaphylaxis</a:t>
            </a:r>
          </a:p>
          <a:p>
            <a:pPr lvl="1" eaLnBrk="1" hangingPunct="1">
              <a:spcBef>
                <a:spcPts val="200"/>
              </a:spcBef>
              <a:spcAft>
                <a:spcPts val="400"/>
              </a:spcAft>
              <a:buClr>
                <a:schemeClr val="accent1"/>
              </a:buClr>
              <a:buFont typeface="Calibri" panose="020F0502020204030204" pitchFamily="34" charset="0"/>
              <a:buChar char="◦"/>
            </a:pPr>
            <a:endParaRPr lang="en-US" altLang="en-US" sz="1800">
              <a:solidFill>
                <a:srgbClr val="FFFFFF"/>
              </a:solidFill>
            </a:endParaRPr>
          </a:p>
        </p:txBody>
      </p:sp>
    </p:spTree>
    <p:extLst>
      <p:ext uri="{BB962C8B-B14F-4D97-AF65-F5344CB8AC3E}">
        <p14:creationId xmlns:p14="http://schemas.microsoft.com/office/powerpoint/2010/main" val="26607125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eaLnBrk="1" fontAlgn="auto" hangingPunct="1">
              <a:spcAft>
                <a:spcPts val="0"/>
              </a:spcAft>
              <a:defRPr/>
            </a:pPr>
            <a:r>
              <a:rPr lang="en-US" altLang="en-US" dirty="0" smtClean="0">
                <a:solidFill>
                  <a:schemeClr val="accent5">
                    <a:lumMod val="60000"/>
                    <a:lumOff val="40000"/>
                  </a:schemeClr>
                </a:solidFill>
              </a:rPr>
              <a:t>The main defects</a:t>
            </a:r>
          </a:p>
        </p:txBody>
      </p:sp>
      <p:pic>
        <p:nvPicPr>
          <p:cNvPr id="3" name="725x0XYQmns"/>
          <p:cNvPicPr>
            <a:picLocks noGrp="1" noRot="1" noChangeAspect="1"/>
          </p:cNvPicPr>
          <p:nvPr>
            <p:ph idx="1"/>
            <a:videoFile r:link="rId1"/>
          </p:nvPr>
        </p:nvPicPr>
        <p:blipFill>
          <a:blip r:embed="rId4">
            <a:extLst>
              <a:ext uri="{28A0092B-C50C-407E-A947-70E740481C1C}">
                <a14:useLocalDpi xmlns:a14="http://schemas.microsoft.com/office/drawing/2010/main" val="0"/>
              </a:ext>
            </a:extLst>
          </a:blip>
          <a:srcRect/>
          <a:stretch>
            <a:fillRect/>
          </a:stretch>
        </p:blipFill>
        <p:spPr bwMode="auto">
          <a:xfrm>
            <a:off x="762000" y="1981200"/>
            <a:ext cx="7315200" cy="3962400"/>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bwMode="auto"/>
        <p:txBody>
          <a:bodyPr wrap="square" numCol="1" anchorCtr="0" compatLnSpc="1">
            <a:prstTxWarp prst="textNoShape">
              <a:avLst/>
            </a:prstTxWarp>
          </a:bodyPr>
          <a:lstStyle/>
          <a:p>
            <a:pPr algn="ctr" eaLnBrk="1" hangingPunct="1">
              <a:defRPr/>
            </a:pPr>
            <a:r>
              <a:rPr lang="en-US" altLang="en-US" dirty="0" smtClean="0">
                <a:solidFill>
                  <a:schemeClr val="accent5">
                    <a:lumMod val="60000"/>
                    <a:lumOff val="40000"/>
                  </a:schemeClr>
                </a:solidFill>
              </a:rPr>
              <a:t>Tetralogy of </a:t>
            </a:r>
            <a:r>
              <a:rPr lang="en-US" altLang="en-US" dirty="0" err="1" smtClean="0">
                <a:solidFill>
                  <a:schemeClr val="accent5">
                    <a:lumMod val="60000"/>
                    <a:lumOff val="40000"/>
                  </a:schemeClr>
                </a:solidFill>
              </a:rPr>
              <a:t>Fallot</a:t>
            </a:r>
            <a:endParaRPr lang="en-US" altLang="en-US" dirty="0" smtClean="0">
              <a:solidFill>
                <a:schemeClr val="accent5">
                  <a:lumMod val="60000"/>
                  <a:lumOff val="40000"/>
                </a:schemeClr>
              </a:solidFill>
            </a:endParaRPr>
          </a:p>
        </p:txBody>
      </p:sp>
      <p:pic>
        <p:nvPicPr>
          <p:cNvPr id="43011" name="Picture 4" descr="C:\Documents and Settings\rthieme\My Pictures\tetrology_fallot.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439988" y="2462213"/>
            <a:ext cx="4476750" cy="3076575"/>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bwMode="auto"/>
        <p:txBody>
          <a:bodyPr wrap="square" numCol="1" anchorCtr="0" compatLnSpc="1">
            <a:prstTxWarp prst="textNoShape">
              <a:avLst/>
            </a:prstTxWarp>
          </a:bodyPr>
          <a:lstStyle/>
          <a:p>
            <a:pPr algn="ctr" eaLnBrk="1" hangingPunct="1">
              <a:defRPr/>
            </a:pPr>
            <a:r>
              <a:rPr lang="en-US" altLang="en-US" dirty="0" smtClean="0">
                <a:solidFill>
                  <a:schemeClr val="accent5">
                    <a:lumMod val="60000"/>
                    <a:lumOff val="40000"/>
                  </a:schemeClr>
                </a:solidFill>
              </a:rPr>
              <a:t>Tetralogy of </a:t>
            </a:r>
            <a:r>
              <a:rPr lang="en-US" altLang="en-US" dirty="0" err="1" smtClean="0">
                <a:solidFill>
                  <a:schemeClr val="accent5">
                    <a:lumMod val="60000"/>
                    <a:lumOff val="40000"/>
                  </a:schemeClr>
                </a:solidFill>
              </a:rPr>
              <a:t>Fallot</a:t>
            </a:r>
            <a:endParaRPr lang="en-US" altLang="en-US" dirty="0" smtClean="0">
              <a:solidFill>
                <a:schemeClr val="accent5">
                  <a:lumMod val="60000"/>
                  <a:lumOff val="40000"/>
                </a:schemeClr>
              </a:solidFill>
            </a:endParaRPr>
          </a:p>
        </p:txBody>
      </p:sp>
      <p:pic>
        <p:nvPicPr>
          <p:cNvPr id="3" name="DrgUSGvL_4Q"/>
          <p:cNvPicPr>
            <a:picLocks noGrp="1" noRot="1" noChangeAspect="1"/>
          </p:cNvPicPr>
          <p:nvPr>
            <p:ph idx="1"/>
            <a:videoFile r:link="rId1"/>
          </p:nvPr>
        </p:nvPicPr>
        <p:blipFill>
          <a:blip r:embed="rId4">
            <a:extLst>
              <a:ext uri="{28A0092B-C50C-407E-A947-70E740481C1C}">
                <a14:useLocalDpi xmlns:a14="http://schemas.microsoft.com/office/drawing/2010/main" val="0"/>
              </a:ext>
            </a:extLst>
          </a:blip>
          <a:srcRect/>
          <a:stretch>
            <a:fillRect/>
          </a:stretch>
        </p:blipFill>
        <p:spPr bwMode="auto">
          <a:xfrm>
            <a:off x="1600200" y="2290763"/>
            <a:ext cx="5943600" cy="3343275"/>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704850"/>
            <a:ext cx="8229600" cy="438150"/>
          </a:xfrm>
        </p:spPr>
        <p:txBody>
          <a:bodyPr>
            <a:normAutofit fontScale="90000"/>
          </a:bodyPr>
          <a:lstStyle/>
          <a:p>
            <a:pPr eaLnBrk="1" fontAlgn="auto" hangingPunct="1">
              <a:spcAft>
                <a:spcPts val="0"/>
              </a:spcAft>
              <a:defRPr/>
            </a:pPr>
            <a:r>
              <a:rPr lang="en-US" dirty="0" smtClean="0"/>
              <a:t>Congenital Heart Disease</a:t>
            </a:r>
          </a:p>
        </p:txBody>
      </p:sp>
      <p:sp>
        <p:nvSpPr>
          <p:cNvPr id="13315" name="Rectangle 3"/>
          <p:cNvSpPr>
            <a:spLocks noGrp="1" noChangeArrowheads="1"/>
          </p:cNvSpPr>
          <p:nvPr>
            <p:ph idx="1"/>
          </p:nvPr>
        </p:nvSpPr>
        <p:spPr/>
        <p:txBody>
          <a:bodyPr/>
          <a:lstStyle/>
          <a:p>
            <a:pPr marL="274320" indent="-274320" eaLnBrk="1" fontAlgn="auto" hangingPunct="1">
              <a:spcAft>
                <a:spcPts val="0"/>
              </a:spcAft>
              <a:buClr>
                <a:schemeClr val="accent3"/>
              </a:buClr>
              <a:buFont typeface="Wingdings 2"/>
              <a:buNone/>
              <a:defRPr/>
            </a:pPr>
            <a:r>
              <a:rPr lang="en-US" dirty="0" smtClean="0">
                <a:solidFill>
                  <a:schemeClr val="tx1">
                    <a:lumMod val="75000"/>
                    <a:lumOff val="25000"/>
                  </a:schemeClr>
                </a:solidFill>
              </a:rPr>
              <a:t>TETROLOGY OF FALLOT (hint, hint)</a:t>
            </a:r>
          </a:p>
          <a:p>
            <a:pPr marL="274320" indent="-274320" eaLnBrk="1" fontAlgn="auto" hangingPunct="1">
              <a:spcAft>
                <a:spcPts val="0"/>
              </a:spcAft>
              <a:buClr>
                <a:schemeClr val="accent3"/>
              </a:buClr>
              <a:buFont typeface="Wingdings" pitchFamily="2" charset="2"/>
              <a:buNone/>
              <a:defRPr/>
            </a:pPr>
            <a:r>
              <a:rPr lang="en-US" dirty="0" smtClean="0">
                <a:solidFill>
                  <a:schemeClr val="tx1">
                    <a:lumMod val="75000"/>
                    <a:lumOff val="25000"/>
                  </a:schemeClr>
                </a:solidFill>
              </a:rPr>
              <a:t>Has four anomalies:  </a:t>
            </a:r>
            <a:r>
              <a:rPr lang="en-US" b="1" dirty="0" smtClean="0">
                <a:solidFill>
                  <a:schemeClr val="tx1">
                    <a:lumMod val="75000"/>
                    <a:lumOff val="25000"/>
                  </a:schemeClr>
                </a:solidFill>
              </a:rPr>
              <a:t>PROV</a:t>
            </a:r>
            <a:endParaRPr lang="en-US" dirty="0" smtClean="0">
              <a:solidFill>
                <a:schemeClr val="tx1">
                  <a:lumMod val="75000"/>
                  <a:lumOff val="25000"/>
                </a:schemeClr>
              </a:solidFill>
            </a:endParaRPr>
          </a:p>
          <a:p>
            <a:pPr marL="274320" indent="-274320" eaLnBrk="1" fontAlgn="auto" hangingPunct="1">
              <a:spcAft>
                <a:spcPts val="0"/>
              </a:spcAft>
              <a:buClr>
                <a:schemeClr val="accent3"/>
              </a:buClr>
              <a:buFont typeface="Wingdings" pitchFamily="2" charset="2"/>
              <a:buNone/>
              <a:defRPr/>
            </a:pPr>
            <a:r>
              <a:rPr lang="en-US" b="1" dirty="0" smtClean="0">
                <a:solidFill>
                  <a:schemeClr val="tx1">
                    <a:lumMod val="75000"/>
                    <a:lumOff val="25000"/>
                  </a:schemeClr>
                </a:solidFill>
              </a:rPr>
              <a:t>P</a:t>
            </a:r>
            <a:r>
              <a:rPr lang="en-US" dirty="0" smtClean="0">
                <a:solidFill>
                  <a:schemeClr val="tx1">
                    <a:lumMod val="75000"/>
                    <a:lumOff val="25000"/>
                  </a:schemeClr>
                </a:solidFill>
              </a:rPr>
              <a:t>ulmonary </a:t>
            </a:r>
            <a:r>
              <a:rPr lang="en-US" dirty="0" err="1" smtClean="0">
                <a:solidFill>
                  <a:schemeClr val="tx1">
                    <a:lumMod val="75000"/>
                    <a:lumOff val="25000"/>
                  </a:schemeClr>
                </a:solidFill>
              </a:rPr>
              <a:t>Stenosis</a:t>
            </a:r>
            <a:endParaRPr lang="en-US" dirty="0" smtClean="0">
              <a:solidFill>
                <a:schemeClr val="tx1">
                  <a:lumMod val="75000"/>
                  <a:lumOff val="25000"/>
                </a:schemeClr>
              </a:solidFill>
            </a:endParaRPr>
          </a:p>
          <a:p>
            <a:pPr marL="274320" indent="-274320" eaLnBrk="1" fontAlgn="auto" hangingPunct="1">
              <a:spcAft>
                <a:spcPts val="0"/>
              </a:spcAft>
              <a:buClr>
                <a:schemeClr val="accent3"/>
              </a:buClr>
              <a:buFont typeface="Wingdings" pitchFamily="2" charset="2"/>
              <a:buNone/>
              <a:defRPr/>
            </a:pPr>
            <a:endParaRPr lang="en-US" dirty="0" smtClean="0">
              <a:solidFill>
                <a:schemeClr val="tx1">
                  <a:lumMod val="75000"/>
                  <a:lumOff val="25000"/>
                </a:schemeClr>
              </a:solidFill>
            </a:endParaRPr>
          </a:p>
          <a:p>
            <a:pPr marL="274320" indent="-274320" eaLnBrk="1" fontAlgn="auto" hangingPunct="1">
              <a:spcAft>
                <a:spcPts val="0"/>
              </a:spcAft>
              <a:buClr>
                <a:schemeClr val="accent3"/>
              </a:buClr>
              <a:buFont typeface="Wingdings" pitchFamily="2" charset="2"/>
              <a:buNone/>
              <a:defRPr/>
            </a:pPr>
            <a:r>
              <a:rPr lang="en-US" b="1" dirty="0" smtClean="0">
                <a:solidFill>
                  <a:schemeClr val="tx1">
                    <a:lumMod val="75000"/>
                    <a:lumOff val="25000"/>
                  </a:schemeClr>
                </a:solidFill>
              </a:rPr>
              <a:t>R</a:t>
            </a:r>
            <a:r>
              <a:rPr lang="en-US" dirty="0" smtClean="0">
                <a:solidFill>
                  <a:schemeClr val="tx1">
                    <a:lumMod val="75000"/>
                    <a:lumOff val="25000"/>
                  </a:schemeClr>
                </a:solidFill>
              </a:rPr>
              <a:t>ight Ventricular Hypertrophy</a:t>
            </a:r>
          </a:p>
          <a:p>
            <a:pPr marL="274320" indent="-274320" eaLnBrk="1" fontAlgn="auto" hangingPunct="1">
              <a:spcAft>
                <a:spcPts val="0"/>
              </a:spcAft>
              <a:buClr>
                <a:schemeClr val="accent3"/>
              </a:buClr>
              <a:buFont typeface="Wingdings" pitchFamily="2" charset="2"/>
              <a:buNone/>
              <a:defRPr/>
            </a:pPr>
            <a:endParaRPr lang="en-US" dirty="0" smtClean="0">
              <a:solidFill>
                <a:schemeClr val="tx1">
                  <a:lumMod val="75000"/>
                  <a:lumOff val="25000"/>
                </a:schemeClr>
              </a:solidFill>
            </a:endParaRPr>
          </a:p>
          <a:p>
            <a:pPr marL="274320" indent="-274320" eaLnBrk="1" fontAlgn="auto" hangingPunct="1">
              <a:spcAft>
                <a:spcPts val="0"/>
              </a:spcAft>
              <a:buClr>
                <a:schemeClr val="accent3"/>
              </a:buClr>
              <a:buFont typeface="Wingdings" pitchFamily="2" charset="2"/>
              <a:buNone/>
              <a:defRPr/>
            </a:pPr>
            <a:r>
              <a:rPr lang="en-US" b="1" dirty="0" smtClean="0">
                <a:solidFill>
                  <a:schemeClr val="tx1">
                    <a:lumMod val="75000"/>
                    <a:lumOff val="25000"/>
                  </a:schemeClr>
                </a:solidFill>
              </a:rPr>
              <a:t>O</a:t>
            </a:r>
            <a:r>
              <a:rPr lang="en-US" dirty="0" smtClean="0">
                <a:solidFill>
                  <a:schemeClr val="tx1">
                    <a:lumMod val="75000"/>
                    <a:lumOff val="25000"/>
                  </a:schemeClr>
                </a:solidFill>
              </a:rPr>
              <a:t>verriding  Aorta</a:t>
            </a:r>
          </a:p>
          <a:p>
            <a:pPr marL="274320" indent="-274320" eaLnBrk="1" fontAlgn="auto" hangingPunct="1">
              <a:spcAft>
                <a:spcPts val="0"/>
              </a:spcAft>
              <a:buClr>
                <a:schemeClr val="accent3"/>
              </a:buClr>
              <a:buFont typeface="Wingdings" pitchFamily="2" charset="2"/>
              <a:buNone/>
              <a:defRPr/>
            </a:pPr>
            <a:endParaRPr lang="en-US" dirty="0" smtClean="0">
              <a:solidFill>
                <a:schemeClr val="tx1">
                  <a:lumMod val="75000"/>
                  <a:lumOff val="25000"/>
                </a:schemeClr>
              </a:solidFill>
            </a:endParaRPr>
          </a:p>
          <a:p>
            <a:pPr marL="274320" indent="-274320" eaLnBrk="1" fontAlgn="auto" hangingPunct="1">
              <a:spcAft>
                <a:spcPts val="0"/>
              </a:spcAft>
              <a:buClr>
                <a:schemeClr val="accent3"/>
              </a:buClr>
              <a:buFont typeface="Wingdings" pitchFamily="2" charset="2"/>
              <a:buNone/>
              <a:defRPr/>
            </a:pPr>
            <a:r>
              <a:rPr lang="en-US" b="1" dirty="0" smtClean="0">
                <a:solidFill>
                  <a:schemeClr val="tx1">
                    <a:lumMod val="75000"/>
                    <a:lumOff val="25000"/>
                  </a:schemeClr>
                </a:solidFill>
              </a:rPr>
              <a:t>V</a:t>
            </a:r>
            <a:r>
              <a:rPr lang="en-US" dirty="0" smtClean="0">
                <a:solidFill>
                  <a:schemeClr val="tx1">
                    <a:lumMod val="75000"/>
                    <a:lumOff val="25000"/>
                  </a:schemeClr>
                </a:solidFill>
              </a:rPr>
              <a:t>entricular </a:t>
            </a:r>
            <a:r>
              <a:rPr lang="en-US" dirty="0" err="1" smtClean="0">
                <a:solidFill>
                  <a:schemeClr val="tx1">
                    <a:lumMod val="75000"/>
                    <a:lumOff val="25000"/>
                  </a:schemeClr>
                </a:solidFill>
              </a:rPr>
              <a:t>Septal</a:t>
            </a:r>
            <a:r>
              <a:rPr lang="en-US" dirty="0" smtClean="0">
                <a:solidFill>
                  <a:schemeClr val="tx1">
                    <a:lumMod val="75000"/>
                    <a:lumOff val="25000"/>
                  </a:schemeClr>
                </a:solidFill>
              </a:rPr>
              <a:t> Defect</a:t>
            </a:r>
            <a:endParaRPr lang="en-US" b="1" dirty="0" smtClean="0">
              <a:solidFill>
                <a:schemeClr val="tx1">
                  <a:lumMod val="75000"/>
                  <a:lumOff val="25000"/>
                </a:schemeClr>
              </a:solidFill>
            </a:endParaRPr>
          </a:p>
          <a:p>
            <a:pPr marL="274320" indent="-274320" eaLnBrk="1" fontAlgn="auto" hangingPunct="1">
              <a:spcAft>
                <a:spcPts val="0"/>
              </a:spcAft>
              <a:buClr>
                <a:schemeClr val="accent3"/>
              </a:buClr>
              <a:buFont typeface="Wingdings" pitchFamily="2" charset="2"/>
              <a:buNone/>
              <a:defRPr/>
            </a:pPr>
            <a:endParaRPr lang="en-US" dirty="0" smtClean="0">
              <a:solidFill>
                <a:schemeClr val="tx1">
                  <a:lumMod val="75000"/>
                  <a:lumOff val="25000"/>
                </a:schemeClr>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304800"/>
            <a:ext cx="8229600" cy="609600"/>
          </a:xfrm>
        </p:spPr>
        <p:txBody>
          <a:bodyPr/>
          <a:lstStyle/>
          <a:p>
            <a:pPr algn="ctr" eaLnBrk="1" fontAlgn="auto" hangingPunct="1">
              <a:spcAft>
                <a:spcPts val="0"/>
              </a:spcAft>
              <a:defRPr/>
            </a:pPr>
            <a:r>
              <a:rPr lang="en-US" altLang="en-US" sz="3600" dirty="0" smtClean="0">
                <a:solidFill>
                  <a:schemeClr val="accent5">
                    <a:lumMod val="60000"/>
                    <a:lumOff val="40000"/>
                  </a:schemeClr>
                </a:solidFill>
              </a:rPr>
              <a:t>Clinical Consequences</a:t>
            </a:r>
          </a:p>
        </p:txBody>
      </p:sp>
      <p:sp>
        <p:nvSpPr>
          <p:cNvPr id="13315" name="Content Placeholder 2"/>
          <p:cNvSpPr>
            <a:spLocks noGrp="1"/>
          </p:cNvSpPr>
          <p:nvPr>
            <p:ph idx="1"/>
          </p:nvPr>
        </p:nvSpPr>
        <p:spPr>
          <a:xfrm>
            <a:off x="457200" y="1447800"/>
            <a:ext cx="8229600" cy="4876800"/>
          </a:xfrm>
        </p:spPr>
        <p:txBody>
          <a:bodyPr/>
          <a:lstStyle/>
          <a:p>
            <a:pPr eaLnBrk="1" fontAlgn="auto" hangingPunct="1">
              <a:spcAft>
                <a:spcPts val="0"/>
              </a:spcAft>
              <a:defRPr/>
            </a:pPr>
            <a:r>
              <a:rPr lang="en-US" altLang="en-US" dirty="0" smtClean="0"/>
              <a:t>What are the two consequences of CHD?</a:t>
            </a:r>
          </a:p>
          <a:p>
            <a:pPr eaLnBrk="1" fontAlgn="auto" hangingPunct="1">
              <a:spcAft>
                <a:spcPts val="0"/>
              </a:spcAft>
              <a:defRPr/>
            </a:pPr>
            <a:r>
              <a:rPr lang="en-US" altLang="en-US" dirty="0" smtClean="0"/>
              <a:t>Answer: Congestive Heart Failure and/or Hypoxemia</a:t>
            </a:r>
          </a:p>
          <a:p>
            <a:pPr eaLnBrk="1" fontAlgn="auto" hangingPunct="1">
              <a:spcAft>
                <a:spcPts val="0"/>
              </a:spcAft>
              <a:defRPr/>
            </a:pPr>
            <a:endParaRPr lang="en-US" altLang="en-US" dirty="0" smtClean="0"/>
          </a:p>
          <a:p>
            <a:pPr eaLnBrk="1" fontAlgn="auto" hangingPunct="1">
              <a:spcAft>
                <a:spcPts val="0"/>
              </a:spcAft>
              <a:defRPr/>
            </a:pPr>
            <a:r>
              <a:rPr lang="en-US" altLang="en-US" dirty="0" smtClean="0"/>
              <a:t>Define Congestive Heart Failure:</a:t>
            </a:r>
          </a:p>
          <a:p>
            <a:pPr marL="0" indent="0" eaLnBrk="1" fontAlgn="auto" hangingPunct="1">
              <a:spcAft>
                <a:spcPts val="0"/>
              </a:spcAft>
              <a:buFont typeface="Arial" panose="020B0604020202020204" pitchFamily="34" charset="0"/>
              <a:buNone/>
              <a:defRPr/>
            </a:pPr>
            <a:r>
              <a:rPr lang="en-US" altLang="en-US" dirty="0"/>
              <a:t>	</a:t>
            </a:r>
            <a:r>
              <a:rPr lang="en-US" altLang="en-US" dirty="0" smtClean="0"/>
              <a:t>“…the inability to the heart to pump an adequate amount of blood into systemic circulation at normal filling pressures to meet the body’s demands”</a:t>
            </a:r>
            <a:endParaRPr lang="en-US" altLang="en-US" dirty="0"/>
          </a:p>
          <a:p>
            <a:pPr eaLnBrk="1" fontAlgn="auto" hangingPunct="1">
              <a:spcAft>
                <a:spcPts val="0"/>
              </a:spcAft>
              <a:defRPr/>
            </a:pPr>
            <a:r>
              <a:rPr lang="en-US" altLang="en-US" dirty="0"/>
              <a:t>Define </a:t>
            </a:r>
            <a:r>
              <a:rPr lang="en-US" altLang="en-US" dirty="0" smtClean="0"/>
              <a:t>Hypoxemia:</a:t>
            </a:r>
          </a:p>
          <a:p>
            <a:pPr marL="342900" lvl="1" indent="0" eaLnBrk="1" fontAlgn="auto" hangingPunct="1">
              <a:spcAft>
                <a:spcPts val="0"/>
              </a:spcAft>
              <a:buFont typeface="Arial" panose="020B0604020202020204" pitchFamily="34" charset="0"/>
              <a:buNone/>
              <a:defRPr/>
            </a:pPr>
            <a:r>
              <a:rPr lang="en-US" altLang="en-US" dirty="0"/>
              <a:t>	</a:t>
            </a:r>
            <a:r>
              <a:rPr lang="en-US" altLang="en-US" dirty="0" smtClean="0"/>
              <a:t>“Abnormally low levels of oxygen in the arterial blood flow”.</a:t>
            </a:r>
            <a:endParaRPr lang="en-US" altLang="en-US" dirty="0"/>
          </a:p>
          <a:p>
            <a:pPr marL="0" indent="0" eaLnBrk="1" fontAlgn="auto" hangingPunct="1">
              <a:spcAft>
                <a:spcPts val="0"/>
              </a:spcAft>
              <a:buFont typeface="Arial" panose="020B0604020202020204" pitchFamily="34" charset="0"/>
              <a:buNone/>
              <a:defRPr/>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Effect transition="in" filter="fade">
                                      <p:cBhvr>
                                        <p:cTn id="7" dur="1000"/>
                                        <p:tgtEl>
                                          <p:spTgt spid="13315">
                                            <p:txEl>
                                              <p:pRg st="1" end="1"/>
                                            </p:txEl>
                                          </p:spTgt>
                                        </p:tgtEl>
                                      </p:cBhvr>
                                    </p:animEffect>
                                    <p:anim calcmode="lin" valueType="num">
                                      <p:cBhvr>
                                        <p:cTn id="8" dur="1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3315">
                                            <p:txEl>
                                              <p:pRg st="3" end="3"/>
                                            </p:txEl>
                                          </p:spTgt>
                                        </p:tgtEl>
                                        <p:attrNameLst>
                                          <p:attrName>style.visibility</p:attrName>
                                        </p:attrNameLst>
                                      </p:cBhvr>
                                      <p:to>
                                        <p:strVal val="visible"/>
                                      </p:to>
                                    </p:set>
                                    <p:animEffect transition="in" filter="fade">
                                      <p:cBhvr>
                                        <p:cTn id="14" dur="500"/>
                                        <p:tgtEl>
                                          <p:spTgt spid="13315">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13315">
                                            <p:txEl>
                                              <p:pRg st="4" end="4"/>
                                            </p:txEl>
                                          </p:spTgt>
                                        </p:tgtEl>
                                        <p:attrNameLst>
                                          <p:attrName>style.visibility</p:attrName>
                                        </p:attrNameLst>
                                      </p:cBhvr>
                                      <p:to>
                                        <p:strVal val="visible"/>
                                      </p:to>
                                    </p:set>
                                    <p:animEffect transition="in" filter="wipe(left)">
                                      <p:cBhvr>
                                        <p:cTn id="19" dur="500"/>
                                        <p:tgtEl>
                                          <p:spTgt spid="13315">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3315">
                                            <p:txEl>
                                              <p:pRg st="5" end="5"/>
                                            </p:txEl>
                                          </p:spTgt>
                                        </p:tgtEl>
                                        <p:attrNameLst>
                                          <p:attrName>style.visibility</p:attrName>
                                        </p:attrNameLst>
                                      </p:cBhvr>
                                      <p:to>
                                        <p:strVal val="visible"/>
                                      </p:to>
                                    </p:set>
                                    <p:animEffect transition="in" filter="wipe(left)">
                                      <p:cBhvr>
                                        <p:cTn id="24" dur="500"/>
                                        <p:tgtEl>
                                          <p:spTgt spid="13315">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13315">
                                            <p:txEl>
                                              <p:pRg st="6" end="6"/>
                                            </p:txEl>
                                          </p:spTgt>
                                        </p:tgtEl>
                                        <p:attrNameLst>
                                          <p:attrName>style.visibility</p:attrName>
                                        </p:attrNameLst>
                                      </p:cBhvr>
                                      <p:to>
                                        <p:strVal val="visible"/>
                                      </p:to>
                                    </p:set>
                                    <p:animEffect transition="in" filter="wipe(left)">
                                      <p:cBhvr>
                                        <p:cTn id="29" dur="500"/>
                                        <p:tgtEl>
                                          <p:spTgt spid="133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5"/>
          <p:cNvSpPr>
            <a:spLocks noGrp="1" noChangeArrowheads="1"/>
          </p:cNvSpPr>
          <p:nvPr>
            <p:ph type="title"/>
          </p:nvPr>
        </p:nvSpPr>
        <p:spPr bwMode="auto"/>
        <p:txBody>
          <a:bodyPr wrap="square" numCol="1" anchorCtr="0" compatLnSpc="1">
            <a:prstTxWarp prst="textNoShape">
              <a:avLst/>
            </a:prstTxWarp>
          </a:bodyPr>
          <a:lstStyle/>
          <a:p>
            <a:pPr algn="ctr" eaLnBrk="1" hangingPunct="1">
              <a:defRPr/>
            </a:pPr>
            <a:r>
              <a:rPr lang="en-US" altLang="en-US" dirty="0" smtClean="0">
                <a:solidFill>
                  <a:schemeClr val="accent5">
                    <a:lumMod val="60000"/>
                    <a:lumOff val="40000"/>
                  </a:schemeClr>
                </a:solidFill>
              </a:rPr>
              <a:t>Congestive Heart Failure</a:t>
            </a:r>
          </a:p>
        </p:txBody>
      </p:sp>
      <p:pic>
        <p:nvPicPr>
          <p:cNvPr id="51203" name="Picture 4" descr="chf_child"/>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413125" y="1825625"/>
            <a:ext cx="2528888" cy="4351338"/>
          </a:xfrm>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5"/>
          <p:cNvSpPr>
            <a:spLocks noGrp="1" noChangeArrowheads="1"/>
          </p:cNvSpPr>
          <p:nvPr>
            <p:ph type="title"/>
          </p:nvPr>
        </p:nvSpPr>
        <p:spPr bwMode="auto"/>
        <p:txBody>
          <a:bodyPr wrap="square" numCol="1" anchorCtr="0" compatLnSpc="1">
            <a:prstTxWarp prst="textNoShape">
              <a:avLst/>
            </a:prstTxWarp>
          </a:bodyPr>
          <a:lstStyle/>
          <a:p>
            <a:pPr algn="ctr" eaLnBrk="1" hangingPunct="1">
              <a:defRPr/>
            </a:pPr>
            <a:r>
              <a:rPr lang="en-US" altLang="en-US" dirty="0" smtClean="0">
                <a:solidFill>
                  <a:schemeClr val="accent5">
                    <a:lumMod val="60000"/>
                    <a:lumOff val="40000"/>
                  </a:schemeClr>
                </a:solidFill>
              </a:rPr>
              <a:t>Congestive Heart Failure</a:t>
            </a:r>
          </a:p>
        </p:txBody>
      </p:sp>
      <p:sp>
        <p:nvSpPr>
          <p:cNvPr id="2" name="Content Placeholder 1"/>
          <p:cNvSpPr>
            <a:spLocks noGrp="1"/>
          </p:cNvSpPr>
          <p:nvPr>
            <p:ph idx="1"/>
          </p:nvPr>
        </p:nvSpPr>
        <p:spPr>
          <a:xfrm>
            <a:off x="4495800" y="2286000"/>
            <a:ext cx="3581400" cy="1828800"/>
          </a:xfrm>
        </p:spPr>
        <p:txBody>
          <a:bodyPr/>
          <a:lstStyle/>
          <a:p>
            <a:pPr marL="342900" lvl="1" indent="0" eaLnBrk="1" hangingPunct="1">
              <a:buFont typeface="Arial" panose="020B0604020202020204" pitchFamily="34" charset="0"/>
              <a:buNone/>
              <a:defRPr/>
            </a:pPr>
            <a:r>
              <a:rPr lang="en-US" dirty="0" smtClean="0"/>
              <a:t>Systemic Venous Congestion</a:t>
            </a:r>
          </a:p>
          <a:p>
            <a:pPr lvl="1" eaLnBrk="1" hangingPunct="1">
              <a:defRPr/>
            </a:pPr>
            <a:r>
              <a:rPr lang="en-US" dirty="0" smtClean="0"/>
              <a:t>Weight gain</a:t>
            </a:r>
          </a:p>
          <a:p>
            <a:pPr lvl="1" eaLnBrk="1" hangingPunct="1">
              <a:defRPr/>
            </a:pPr>
            <a:r>
              <a:rPr lang="en-US" dirty="0" smtClean="0"/>
              <a:t>Hepatomegaly</a:t>
            </a:r>
          </a:p>
          <a:p>
            <a:pPr lvl="1" eaLnBrk="1" hangingPunct="1">
              <a:defRPr/>
            </a:pPr>
            <a:r>
              <a:rPr lang="en-US" dirty="0" smtClean="0"/>
              <a:t>Periorbital edema</a:t>
            </a:r>
          </a:p>
          <a:p>
            <a:pPr lvl="1" eaLnBrk="1" hangingPunct="1">
              <a:defRPr/>
            </a:pPr>
            <a:r>
              <a:rPr lang="en-US" dirty="0" smtClean="0"/>
              <a:t>Ascites</a:t>
            </a:r>
            <a:r>
              <a:rPr lang="en-US" dirty="0"/>
              <a:t>	</a:t>
            </a:r>
          </a:p>
          <a:p>
            <a:pPr lvl="1" eaLnBrk="1" hangingPunct="1">
              <a:defRPr/>
            </a:pPr>
            <a:endParaRPr lang="en-US" dirty="0" smtClean="0"/>
          </a:p>
        </p:txBody>
      </p:sp>
      <p:sp>
        <p:nvSpPr>
          <p:cNvPr id="5" name="Content Placeholder 1"/>
          <p:cNvSpPr txBox="1">
            <a:spLocks/>
          </p:cNvSpPr>
          <p:nvPr/>
        </p:nvSpPr>
        <p:spPr>
          <a:xfrm>
            <a:off x="839788" y="1825625"/>
            <a:ext cx="3656012" cy="4351338"/>
          </a:xfrm>
          <a:prstGeom prst="rect">
            <a:avLst/>
          </a:prstGeom>
        </p:spPr>
        <p:txBody>
          <a:bodyPr>
            <a:normAutofit/>
          </a:bodyPr>
          <a:lstStyle>
            <a:lvl1pPr marL="171450" indent="-171450" algn="l" defTabSz="685800" rtl="0" fontAlgn="base">
              <a:lnSpc>
                <a:spcPct val="90000"/>
              </a:lnSpc>
              <a:spcBef>
                <a:spcPts val="750"/>
              </a:spcBef>
              <a:spcAft>
                <a:spcPct val="0"/>
              </a:spcAft>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eaLnBrk="1" hangingPunct="1">
              <a:defRPr/>
            </a:pPr>
            <a:r>
              <a:rPr lang="en-US" dirty="0" smtClean="0"/>
              <a:t>Clinical Manifestations:</a:t>
            </a:r>
          </a:p>
          <a:p>
            <a:pPr marL="0" indent="0" eaLnBrk="1" hangingPunct="1">
              <a:buFont typeface="Arial" panose="020B0604020202020204" pitchFamily="34" charset="0"/>
              <a:buNone/>
              <a:defRPr/>
            </a:pPr>
            <a:r>
              <a:rPr lang="en-US" sz="2000" dirty="0" smtClean="0"/>
              <a:t>Pulmonary Congestion</a:t>
            </a:r>
          </a:p>
          <a:p>
            <a:pPr lvl="1" eaLnBrk="1" hangingPunct="1">
              <a:defRPr/>
            </a:pPr>
            <a:r>
              <a:rPr lang="en-US" dirty="0" smtClean="0"/>
              <a:t>Cough</a:t>
            </a:r>
          </a:p>
          <a:p>
            <a:pPr lvl="1" eaLnBrk="1" hangingPunct="1">
              <a:defRPr/>
            </a:pPr>
            <a:r>
              <a:rPr lang="en-US" dirty="0" smtClean="0"/>
              <a:t>Cyanosis</a:t>
            </a:r>
          </a:p>
          <a:p>
            <a:pPr lvl="1" eaLnBrk="1" hangingPunct="1">
              <a:defRPr/>
            </a:pPr>
            <a:r>
              <a:rPr lang="en-US" dirty="0" smtClean="0"/>
              <a:t>Dyspnea</a:t>
            </a:r>
          </a:p>
          <a:p>
            <a:pPr marL="0" indent="0" eaLnBrk="1" hangingPunct="1">
              <a:buFont typeface="Arial" panose="020B0604020202020204" pitchFamily="34" charset="0"/>
              <a:buNone/>
              <a:defRPr/>
            </a:pPr>
            <a:r>
              <a:rPr lang="en-US" sz="2000" dirty="0" smtClean="0"/>
              <a:t>Impaired Heart Function</a:t>
            </a:r>
          </a:p>
          <a:p>
            <a:pPr lvl="1" eaLnBrk="1" hangingPunct="1">
              <a:defRPr/>
            </a:pPr>
            <a:r>
              <a:rPr lang="en-US" dirty="0" smtClean="0"/>
              <a:t>Tachycardia</a:t>
            </a:r>
          </a:p>
          <a:p>
            <a:pPr lvl="1" eaLnBrk="1" hangingPunct="1">
              <a:defRPr/>
            </a:pPr>
            <a:r>
              <a:rPr lang="en-US" dirty="0" smtClean="0"/>
              <a:t>Sweating</a:t>
            </a:r>
          </a:p>
          <a:p>
            <a:pPr lvl="1" eaLnBrk="1" hangingPunct="1">
              <a:defRPr/>
            </a:pPr>
            <a:r>
              <a:rPr lang="en-US" dirty="0" smtClean="0"/>
              <a:t>Fatigue</a:t>
            </a:r>
          </a:p>
          <a:p>
            <a:pPr lvl="1" eaLnBrk="1" hangingPunct="1">
              <a:defRPr/>
            </a:pPr>
            <a:r>
              <a:rPr lang="en-US" dirty="0" smtClean="0"/>
              <a:t>Weakness</a:t>
            </a:r>
          </a:p>
          <a:p>
            <a:pPr lvl="1" eaLnBrk="1" hangingPunct="1">
              <a:defRPr/>
            </a:pPr>
            <a:endParaRPr lang="en-US" dirty="0" smtClean="0"/>
          </a:p>
          <a:p>
            <a:pPr lvl="1" eaLnBrk="1" hangingPunct="1">
              <a:defRPr/>
            </a:pPr>
            <a:endParaRPr lang="en-US" dirty="0" smtClean="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304800"/>
            <a:ext cx="8229600" cy="609600"/>
          </a:xfrm>
        </p:spPr>
        <p:txBody>
          <a:bodyPr/>
          <a:lstStyle/>
          <a:p>
            <a:pPr algn="ctr" eaLnBrk="1" fontAlgn="auto" hangingPunct="1">
              <a:spcAft>
                <a:spcPts val="0"/>
              </a:spcAft>
              <a:defRPr/>
            </a:pPr>
            <a:r>
              <a:rPr lang="en-US" altLang="en-US" sz="3600" dirty="0" smtClean="0">
                <a:solidFill>
                  <a:schemeClr val="accent5">
                    <a:lumMod val="60000"/>
                    <a:lumOff val="40000"/>
                  </a:schemeClr>
                </a:solidFill>
              </a:rPr>
              <a:t>How do we handle them? Therapy</a:t>
            </a:r>
          </a:p>
        </p:txBody>
      </p:sp>
      <p:sp>
        <p:nvSpPr>
          <p:cNvPr id="13315" name="Content Placeholder 2"/>
          <p:cNvSpPr>
            <a:spLocks noGrp="1"/>
          </p:cNvSpPr>
          <p:nvPr>
            <p:ph idx="1"/>
          </p:nvPr>
        </p:nvSpPr>
        <p:spPr>
          <a:xfrm>
            <a:off x="457200" y="1447800"/>
            <a:ext cx="8229600" cy="4876800"/>
          </a:xfrm>
        </p:spPr>
        <p:txBody>
          <a:bodyPr/>
          <a:lstStyle/>
          <a:p>
            <a:pPr eaLnBrk="1" fontAlgn="auto" hangingPunct="1">
              <a:spcAft>
                <a:spcPts val="0"/>
              </a:spcAft>
              <a:defRPr/>
            </a:pPr>
            <a:r>
              <a:rPr lang="en-US" altLang="en-US" dirty="0" smtClean="0"/>
              <a:t>For CHF: There are 4 goals</a:t>
            </a:r>
          </a:p>
          <a:p>
            <a:pPr eaLnBrk="1" fontAlgn="auto" hangingPunct="1">
              <a:spcAft>
                <a:spcPts val="0"/>
              </a:spcAft>
              <a:defRPr/>
            </a:pPr>
            <a:r>
              <a:rPr lang="en-US" altLang="en-US" dirty="0" smtClean="0"/>
              <a:t>1. improve cardiac function (increase contractility, reduce afterload)</a:t>
            </a:r>
          </a:p>
          <a:p>
            <a:pPr eaLnBrk="1" fontAlgn="auto" hangingPunct="1">
              <a:spcAft>
                <a:spcPts val="0"/>
              </a:spcAft>
              <a:defRPr/>
            </a:pPr>
            <a:r>
              <a:rPr lang="en-US" altLang="en-US" dirty="0" smtClean="0"/>
              <a:t>Digoxin, ACE inhibitors</a:t>
            </a:r>
          </a:p>
          <a:p>
            <a:pPr eaLnBrk="1" fontAlgn="auto" hangingPunct="1">
              <a:spcAft>
                <a:spcPts val="0"/>
              </a:spcAft>
              <a:defRPr/>
            </a:pPr>
            <a:r>
              <a:rPr lang="en-US" altLang="en-US" dirty="0" smtClean="0"/>
              <a:t>2. remove fluid and sodium (reduce preload)</a:t>
            </a:r>
          </a:p>
          <a:p>
            <a:pPr eaLnBrk="1" fontAlgn="auto" hangingPunct="1">
              <a:spcAft>
                <a:spcPts val="0"/>
              </a:spcAft>
              <a:defRPr/>
            </a:pPr>
            <a:r>
              <a:rPr lang="en-US" altLang="en-US" dirty="0" smtClean="0"/>
              <a:t>Diuretics</a:t>
            </a:r>
          </a:p>
          <a:p>
            <a:pPr eaLnBrk="1" fontAlgn="auto" hangingPunct="1">
              <a:spcAft>
                <a:spcPts val="0"/>
              </a:spcAft>
              <a:defRPr/>
            </a:pPr>
            <a:r>
              <a:rPr lang="en-US" altLang="en-US" dirty="0" smtClean="0"/>
              <a:t>3.Decrease cardiac demand</a:t>
            </a:r>
          </a:p>
          <a:p>
            <a:pPr eaLnBrk="1" fontAlgn="auto" hangingPunct="1">
              <a:spcAft>
                <a:spcPts val="0"/>
              </a:spcAft>
              <a:defRPr/>
            </a:pPr>
            <a:r>
              <a:rPr lang="en-US" altLang="en-US" dirty="0" smtClean="0"/>
              <a:t>Reduce Activity</a:t>
            </a:r>
          </a:p>
          <a:p>
            <a:pPr eaLnBrk="1" fontAlgn="auto" hangingPunct="1">
              <a:spcAft>
                <a:spcPts val="0"/>
              </a:spcAft>
              <a:defRPr/>
            </a:pPr>
            <a:r>
              <a:rPr lang="en-US" altLang="en-US" dirty="0" smtClean="0"/>
              <a:t>4. increase oxygenation of tissues, and decrease oxygen consumed</a:t>
            </a:r>
          </a:p>
          <a:p>
            <a:pPr eaLnBrk="1" fontAlgn="auto" hangingPunct="1">
              <a:spcAft>
                <a:spcPts val="0"/>
              </a:spcAft>
              <a:defRPr/>
            </a:pPr>
            <a:r>
              <a:rPr lang="en-US" altLang="en-US" dirty="0" smtClean="0"/>
              <a:t>Supplemental Oxygen</a:t>
            </a:r>
          </a:p>
          <a:p>
            <a:pPr marL="0" indent="0" eaLnBrk="1" fontAlgn="auto" hangingPunct="1">
              <a:spcAft>
                <a:spcPts val="0"/>
              </a:spcAft>
              <a:buFont typeface="Arial" panose="020B0604020202020204" pitchFamily="34" charset="0"/>
              <a:buNone/>
              <a:defRPr/>
            </a:pPr>
            <a:endParaRPr lang="en-US" altLang="en-US" dirty="0" smtClean="0"/>
          </a:p>
          <a:p>
            <a:pPr marL="0" indent="0" eaLnBrk="1" fontAlgn="auto" hangingPunct="1">
              <a:spcAft>
                <a:spcPts val="0"/>
              </a:spcAft>
              <a:buFont typeface="Arial" panose="020B0604020202020204" pitchFamily="34" charset="0"/>
              <a:buNone/>
              <a:defRPr/>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31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31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31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3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5"/>
          <p:cNvSpPr>
            <a:spLocks noGrp="1" noChangeArrowheads="1"/>
          </p:cNvSpPr>
          <p:nvPr>
            <p:ph type="title"/>
          </p:nvPr>
        </p:nvSpPr>
        <p:spPr bwMode="auto"/>
        <p:txBody>
          <a:bodyPr wrap="square" numCol="1" anchorCtr="0" compatLnSpc="1">
            <a:prstTxWarp prst="textNoShape">
              <a:avLst/>
            </a:prstTxWarp>
          </a:bodyPr>
          <a:lstStyle/>
          <a:p>
            <a:pPr algn="ctr" eaLnBrk="1" hangingPunct="1">
              <a:defRPr/>
            </a:pPr>
            <a:r>
              <a:rPr lang="en-US" altLang="en-US" dirty="0" smtClean="0">
                <a:solidFill>
                  <a:schemeClr val="accent5">
                    <a:lumMod val="60000"/>
                    <a:lumOff val="40000"/>
                  </a:schemeClr>
                </a:solidFill>
              </a:rPr>
              <a:t>Hypoxemia</a:t>
            </a:r>
          </a:p>
        </p:txBody>
      </p:sp>
      <p:sp>
        <p:nvSpPr>
          <p:cNvPr id="2" name="Content Placeholder 1"/>
          <p:cNvSpPr>
            <a:spLocks noGrp="1"/>
          </p:cNvSpPr>
          <p:nvPr>
            <p:ph idx="1"/>
          </p:nvPr>
        </p:nvSpPr>
        <p:spPr>
          <a:xfrm>
            <a:off x="4495800" y="2286000"/>
            <a:ext cx="3581400" cy="1828800"/>
          </a:xfrm>
        </p:spPr>
        <p:txBody>
          <a:bodyPr/>
          <a:lstStyle/>
          <a:p>
            <a:pPr marL="342900" lvl="1" indent="0" eaLnBrk="1" hangingPunct="1">
              <a:buFont typeface="Arial" panose="020B0604020202020204" pitchFamily="34" charset="0"/>
              <a:buNone/>
              <a:defRPr/>
            </a:pPr>
            <a:r>
              <a:rPr lang="en-US" dirty="0" err="1" smtClean="0"/>
              <a:t>Hypercyanotic</a:t>
            </a:r>
            <a:r>
              <a:rPr lang="en-US" dirty="0" smtClean="0"/>
              <a:t>  Spells</a:t>
            </a:r>
          </a:p>
          <a:p>
            <a:pPr lvl="1" eaLnBrk="1" hangingPunct="1">
              <a:defRPr/>
            </a:pPr>
            <a:r>
              <a:rPr lang="en-US" dirty="0" smtClean="0"/>
              <a:t>Also called blue spells</a:t>
            </a:r>
          </a:p>
          <a:p>
            <a:pPr lvl="1" eaLnBrk="1" hangingPunct="1">
              <a:defRPr/>
            </a:pPr>
            <a:r>
              <a:rPr lang="en-US" dirty="0" smtClean="0"/>
              <a:t>Hint: Knee chest positioning.</a:t>
            </a:r>
            <a:r>
              <a:rPr lang="en-US" dirty="0"/>
              <a:t>	</a:t>
            </a:r>
          </a:p>
          <a:p>
            <a:pPr lvl="1" eaLnBrk="1" hangingPunct="1">
              <a:defRPr/>
            </a:pPr>
            <a:endParaRPr lang="en-US" dirty="0" smtClean="0"/>
          </a:p>
        </p:txBody>
      </p:sp>
      <p:sp>
        <p:nvSpPr>
          <p:cNvPr id="5" name="Content Placeholder 1"/>
          <p:cNvSpPr txBox="1">
            <a:spLocks/>
          </p:cNvSpPr>
          <p:nvPr/>
        </p:nvSpPr>
        <p:spPr>
          <a:xfrm>
            <a:off x="839788" y="1825625"/>
            <a:ext cx="3656012" cy="4351338"/>
          </a:xfrm>
          <a:prstGeom prst="rect">
            <a:avLst/>
          </a:prstGeom>
        </p:spPr>
        <p:txBody>
          <a:bodyPr>
            <a:normAutofit/>
          </a:bodyPr>
          <a:lstStyle>
            <a:lvl1pPr marL="171450" indent="-171450" algn="l" defTabSz="685800" rtl="0" fontAlgn="base">
              <a:lnSpc>
                <a:spcPct val="90000"/>
              </a:lnSpc>
              <a:spcBef>
                <a:spcPts val="750"/>
              </a:spcBef>
              <a:spcAft>
                <a:spcPct val="0"/>
              </a:spcAft>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eaLnBrk="1" hangingPunct="1">
              <a:defRPr/>
            </a:pPr>
            <a:r>
              <a:rPr lang="en-US" dirty="0" smtClean="0"/>
              <a:t>Clinical Manifestations:</a:t>
            </a:r>
          </a:p>
          <a:p>
            <a:pPr marL="0" indent="0" eaLnBrk="1" hangingPunct="1">
              <a:buFont typeface="Arial" panose="020B0604020202020204" pitchFamily="34" charset="0"/>
              <a:buNone/>
              <a:defRPr/>
            </a:pPr>
            <a:r>
              <a:rPr lang="en-US" sz="2000" dirty="0" smtClean="0"/>
              <a:t>Polycythemia</a:t>
            </a:r>
          </a:p>
          <a:p>
            <a:pPr lvl="1" eaLnBrk="1" hangingPunct="1">
              <a:defRPr/>
            </a:pPr>
            <a:r>
              <a:rPr lang="en-US" dirty="0" smtClean="0"/>
              <a:t>Overproduction of red blood cells.</a:t>
            </a:r>
          </a:p>
          <a:p>
            <a:pPr lvl="1" eaLnBrk="1" hangingPunct="1">
              <a:defRPr/>
            </a:pPr>
            <a:r>
              <a:rPr lang="en-US" dirty="0" smtClean="0"/>
              <a:t>Can lead to clotting</a:t>
            </a:r>
          </a:p>
          <a:p>
            <a:pPr marL="0" indent="0" eaLnBrk="1" hangingPunct="1">
              <a:buFont typeface="Arial" panose="020B0604020202020204" pitchFamily="34" charset="0"/>
              <a:buNone/>
              <a:defRPr/>
            </a:pPr>
            <a:r>
              <a:rPr lang="en-US" sz="2000" dirty="0" smtClean="0"/>
              <a:t>Clubbing</a:t>
            </a:r>
          </a:p>
          <a:p>
            <a:pPr lvl="1" eaLnBrk="1" hangingPunct="1">
              <a:defRPr/>
            </a:pPr>
            <a:r>
              <a:rPr lang="en-US" dirty="0" smtClean="0"/>
              <a:t>Response to long term hypoxemia</a:t>
            </a:r>
          </a:p>
          <a:p>
            <a:pPr lvl="1" eaLnBrk="1" hangingPunct="1">
              <a:defRPr/>
            </a:pPr>
            <a:endParaRPr lang="en-US" dirty="0" smtClean="0"/>
          </a:p>
          <a:p>
            <a:pPr lvl="1" eaLnBrk="1" hangingPunct="1">
              <a:defRPr/>
            </a:pPr>
            <a:endParaRPr lang="en-US" dirty="0" smtClean="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304800"/>
            <a:ext cx="8229600" cy="609600"/>
          </a:xfrm>
        </p:spPr>
        <p:txBody>
          <a:bodyPr/>
          <a:lstStyle/>
          <a:p>
            <a:pPr algn="ctr" eaLnBrk="1" fontAlgn="auto" hangingPunct="1">
              <a:spcAft>
                <a:spcPts val="0"/>
              </a:spcAft>
              <a:defRPr/>
            </a:pPr>
            <a:r>
              <a:rPr lang="en-US" altLang="en-US" sz="3600" dirty="0" smtClean="0">
                <a:solidFill>
                  <a:schemeClr val="accent5">
                    <a:lumMod val="60000"/>
                    <a:lumOff val="40000"/>
                  </a:schemeClr>
                </a:solidFill>
              </a:rPr>
              <a:t>How do we handle them? Therapy</a:t>
            </a:r>
          </a:p>
        </p:txBody>
      </p:sp>
      <p:sp>
        <p:nvSpPr>
          <p:cNvPr id="13315" name="Content Placeholder 2"/>
          <p:cNvSpPr>
            <a:spLocks noGrp="1"/>
          </p:cNvSpPr>
          <p:nvPr>
            <p:ph idx="1"/>
          </p:nvPr>
        </p:nvSpPr>
        <p:spPr>
          <a:xfrm>
            <a:off x="457200" y="1447800"/>
            <a:ext cx="8229600" cy="4876800"/>
          </a:xfrm>
        </p:spPr>
        <p:txBody>
          <a:bodyPr/>
          <a:lstStyle/>
          <a:p>
            <a:pPr eaLnBrk="1" fontAlgn="auto" hangingPunct="1">
              <a:spcAft>
                <a:spcPts val="0"/>
              </a:spcAft>
              <a:defRPr/>
            </a:pPr>
            <a:r>
              <a:rPr lang="en-US" altLang="en-US" dirty="0" smtClean="0"/>
              <a:t>For Hypoxemia: </a:t>
            </a:r>
          </a:p>
          <a:p>
            <a:pPr eaLnBrk="1" fontAlgn="auto" hangingPunct="1">
              <a:spcAft>
                <a:spcPts val="0"/>
              </a:spcAft>
              <a:defRPr/>
            </a:pPr>
            <a:r>
              <a:rPr lang="en-US" altLang="en-US" dirty="0" smtClean="0"/>
              <a:t>1 Prostaglandin E</a:t>
            </a:r>
          </a:p>
          <a:p>
            <a:pPr eaLnBrk="1" fontAlgn="auto" hangingPunct="1">
              <a:spcAft>
                <a:spcPts val="0"/>
              </a:spcAft>
              <a:defRPr/>
            </a:pPr>
            <a:r>
              <a:rPr lang="en-US" altLang="en-US" dirty="0" smtClean="0"/>
              <a:t>2 Morphine IV in hospital</a:t>
            </a:r>
          </a:p>
          <a:p>
            <a:pPr eaLnBrk="1" fontAlgn="auto" hangingPunct="1">
              <a:spcAft>
                <a:spcPts val="0"/>
              </a:spcAft>
              <a:defRPr/>
            </a:pPr>
            <a:r>
              <a:rPr lang="en-US" altLang="en-US" dirty="0" smtClean="0"/>
              <a:t>3. Supplemental oxygen</a:t>
            </a:r>
          </a:p>
          <a:p>
            <a:pPr eaLnBrk="1" fontAlgn="auto" hangingPunct="1">
              <a:spcAft>
                <a:spcPts val="0"/>
              </a:spcAft>
              <a:defRPr/>
            </a:pPr>
            <a:r>
              <a:rPr lang="en-US" altLang="en-US" dirty="0" smtClean="0"/>
              <a:t>4. Hydration</a:t>
            </a:r>
          </a:p>
          <a:p>
            <a:pPr marL="0" indent="0" eaLnBrk="1" fontAlgn="auto" hangingPunct="1">
              <a:spcAft>
                <a:spcPts val="0"/>
              </a:spcAft>
              <a:buFont typeface="Arial" panose="020B0604020202020204" pitchFamily="34" charset="0"/>
              <a:buNone/>
              <a:defRPr/>
            </a:pPr>
            <a:endParaRPr lang="en-US" altLang="en-US" dirty="0" smtClean="0"/>
          </a:p>
          <a:p>
            <a:pPr marL="0" indent="0" eaLnBrk="1" fontAlgn="auto" hangingPunct="1">
              <a:spcAft>
                <a:spcPts val="0"/>
              </a:spcAft>
              <a:buFont typeface="Arial" panose="020B0604020202020204" pitchFamily="34" charset="0"/>
              <a:buNone/>
              <a:defRPr/>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304800"/>
            <a:ext cx="8229600" cy="609600"/>
          </a:xfrm>
        </p:spPr>
        <p:txBody>
          <a:bodyPr/>
          <a:lstStyle/>
          <a:p>
            <a:pPr eaLnBrk="1" fontAlgn="auto" hangingPunct="1">
              <a:spcAft>
                <a:spcPts val="0"/>
              </a:spcAft>
              <a:defRPr/>
            </a:pPr>
            <a:r>
              <a:rPr lang="en-US" altLang="en-US" sz="3600" dirty="0" smtClean="0">
                <a:solidFill>
                  <a:schemeClr val="accent5">
                    <a:lumMod val="60000"/>
                    <a:lumOff val="40000"/>
                  </a:schemeClr>
                </a:solidFill>
              </a:rPr>
              <a:t>Cardiovascular Dysfunction in Children</a:t>
            </a:r>
          </a:p>
        </p:txBody>
      </p:sp>
      <p:sp>
        <p:nvSpPr>
          <p:cNvPr id="13315" name="Content Placeholder 2"/>
          <p:cNvSpPr>
            <a:spLocks noGrp="1"/>
          </p:cNvSpPr>
          <p:nvPr>
            <p:ph idx="1"/>
          </p:nvPr>
        </p:nvSpPr>
        <p:spPr>
          <a:xfrm>
            <a:off x="457200" y="1447800"/>
            <a:ext cx="8229600" cy="4876800"/>
          </a:xfrm>
        </p:spPr>
        <p:txBody>
          <a:bodyPr/>
          <a:lstStyle/>
          <a:p>
            <a:pPr eaLnBrk="1" fontAlgn="auto" hangingPunct="1">
              <a:spcAft>
                <a:spcPts val="0"/>
              </a:spcAft>
              <a:defRPr/>
            </a:pPr>
            <a:r>
              <a:rPr lang="en-US" altLang="en-US" dirty="0" smtClean="0"/>
              <a:t>What is the most common form of heart disease in children?</a:t>
            </a:r>
          </a:p>
          <a:p>
            <a:pPr eaLnBrk="1" fontAlgn="auto" hangingPunct="1">
              <a:spcAft>
                <a:spcPts val="0"/>
              </a:spcAft>
              <a:defRPr/>
            </a:pPr>
            <a:r>
              <a:rPr lang="en-US" altLang="en-US" dirty="0" smtClean="0"/>
              <a:t>Answer: Congenital Heart Disease</a:t>
            </a:r>
          </a:p>
          <a:p>
            <a:pPr eaLnBrk="1" fontAlgn="auto" hangingPunct="1">
              <a:spcAft>
                <a:spcPts val="0"/>
              </a:spcAft>
              <a:defRPr/>
            </a:pPr>
            <a:endParaRPr lang="en-US" altLang="en-US" dirty="0" smtClean="0"/>
          </a:p>
          <a:p>
            <a:pPr eaLnBrk="1" fontAlgn="auto" hangingPunct="1">
              <a:spcAft>
                <a:spcPts val="0"/>
              </a:spcAft>
              <a:defRPr/>
            </a:pPr>
            <a:r>
              <a:rPr lang="en-US" altLang="en-US" dirty="0" smtClean="0"/>
              <a:t>What to look for in the child with Congenital Heart Disease (CHD)</a:t>
            </a:r>
          </a:p>
          <a:p>
            <a:pPr lvl="1" eaLnBrk="1" fontAlgn="auto" hangingPunct="1">
              <a:spcAft>
                <a:spcPts val="0"/>
              </a:spcAft>
              <a:defRPr/>
            </a:pPr>
            <a:r>
              <a:rPr lang="en-US" altLang="en-US" dirty="0" smtClean="0"/>
              <a:t>Can’t gain weight or loses weight</a:t>
            </a:r>
          </a:p>
          <a:p>
            <a:pPr lvl="1" eaLnBrk="1" fontAlgn="auto" hangingPunct="1">
              <a:spcAft>
                <a:spcPts val="0"/>
              </a:spcAft>
              <a:defRPr/>
            </a:pPr>
            <a:r>
              <a:rPr lang="en-US" altLang="en-US" dirty="0" smtClean="0"/>
              <a:t>Not hungry, no interest in food</a:t>
            </a:r>
          </a:p>
          <a:p>
            <a:pPr lvl="1" eaLnBrk="1" fontAlgn="auto" hangingPunct="1">
              <a:spcAft>
                <a:spcPts val="0"/>
              </a:spcAft>
              <a:defRPr/>
            </a:pPr>
            <a:r>
              <a:rPr lang="en-US" altLang="en-US" dirty="0" smtClean="0"/>
              <a:t>Fatigue</a:t>
            </a:r>
          </a:p>
          <a:p>
            <a:pPr lvl="1" eaLnBrk="1" fontAlgn="auto" hangingPunct="1">
              <a:spcAft>
                <a:spcPts val="0"/>
              </a:spcAft>
              <a:defRPr/>
            </a:pPr>
            <a:r>
              <a:rPr lang="en-US" altLang="en-US" dirty="0" smtClean="0"/>
              <a:t>Frequent respiratory infections and breathing issues</a:t>
            </a:r>
          </a:p>
          <a:p>
            <a:pPr lvl="1" eaLnBrk="1" fontAlgn="auto" hangingPunct="1">
              <a:spcAft>
                <a:spcPts val="0"/>
              </a:spcAft>
              <a:defRPr/>
            </a:pPr>
            <a:r>
              <a:rPr lang="en-US" altLang="en-US" dirty="0" smtClean="0"/>
              <a:t>Fatigue on exertion; exercise intolerance</a:t>
            </a:r>
          </a:p>
          <a:p>
            <a:pPr lvl="1" eaLnBrk="1" fontAlgn="auto" hangingPunct="1">
              <a:spcAft>
                <a:spcPts val="0"/>
              </a:spcAft>
              <a:defRPr/>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Effect transition="in" filter="barn(inVertical)">
                                      <p:cBhvr>
                                        <p:cTn id="7" dur="500"/>
                                        <p:tgtEl>
                                          <p:spTgt spid="133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3315">
                                            <p:txEl>
                                              <p:pRg st="3" end="3"/>
                                            </p:txEl>
                                          </p:spTgt>
                                        </p:tgtEl>
                                        <p:attrNameLst>
                                          <p:attrName>style.visibility</p:attrName>
                                        </p:attrNameLst>
                                      </p:cBhvr>
                                      <p:to>
                                        <p:strVal val="visible"/>
                                      </p:to>
                                    </p:set>
                                    <p:animEffect transition="in" filter="fade">
                                      <p:cBhvr>
                                        <p:cTn id="12" dur="1000"/>
                                        <p:tgtEl>
                                          <p:spTgt spid="13315">
                                            <p:txEl>
                                              <p:pRg st="3" end="3"/>
                                            </p:txEl>
                                          </p:spTgt>
                                        </p:tgtEl>
                                      </p:cBhvr>
                                    </p:animEffect>
                                    <p:anim calcmode="lin" valueType="num">
                                      <p:cBhvr>
                                        <p:cTn id="13" dur="10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1331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3315">
                                            <p:txEl>
                                              <p:pRg st="4" end="4"/>
                                            </p:txEl>
                                          </p:spTgt>
                                        </p:tgtEl>
                                        <p:attrNameLst>
                                          <p:attrName>style.visibility</p:attrName>
                                        </p:attrNameLst>
                                      </p:cBhvr>
                                      <p:to>
                                        <p:strVal val="visible"/>
                                      </p:to>
                                    </p:set>
                                    <p:animEffect transition="in" filter="fade">
                                      <p:cBhvr>
                                        <p:cTn id="19" dur="1000"/>
                                        <p:tgtEl>
                                          <p:spTgt spid="13315">
                                            <p:txEl>
                                              <p:pRg st="4" end="4"/>
                                            </p:txEl>
                                          </p:spTgt>
                                        </p:tgtEl>
                                      </p:cBhvr>
                                    </p:animEffect>
                                    <p:anim calcmode="lin" valueType="num">
                                      <p:cBhvr>
                                        <p:cTn id="20" dur="10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1331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3315">
                                            <p:txEl>
                                              <p:pRg st="5" end="5"/>
                                            </p:txEl>
                                          </p:spTgt>
                                        </p:tgtEl>
                                        <p:attrNameLst>
                                          <p:attrName>style.visibility</p:attrName>
                                        </p:attrNameLst>
                                      </p:cBhvr>
                                      <p:to>
                                        <p:strVal val="visible"/>
                                      </p:to>
                                    </p:set>
                                    <p:animEffect transition="in" filter="fade">
                                      <p:cBhvr>
                                        <p:cTn id="26" dur="1000"/>
                                        <p:tgtEl>
                                          <p:spTgt spid="13315">
                                            <p:txEl>
                                              <p:pRg st="5" end="5"/>
                                            </p:txEl>
                                          </p:spTgt>
                                        </p:tgtEl>
                                      </p:cBhvr>
                                    </p:animEffect>
                                    <p:anim calcmode="lin" valueType="num">
                                      <p:cBhvr>
                                        <p:cTn id="27" dur="1000" fill="hold"/>
                                        <p:tgtEl>
                                          <p:spTgt spid="13315">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1331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3315">
                                            <p:txEl>
                                              <p:pRg st="6" end="6"/>
                                            </p:txEl>
                                          </p:spTgt>
                                        </p:tgtEl>
                                        <p:attrNameLst>
                                          <p:attrName>style.visibility</p:attrName>
                                        </p:attrNameLst>
                                      </p:cBhvr>
                                      <p:to>
                                        <p:strVal val="visible"/>
                                      </p:to>
                                    </p:set>
                                    <p:animEffect transition="in" filter="fade">
                                      <p:cBhvr>
                                        <p:cTn id="33" dur="1000"/>
                                        <p:tgtEl>
                                          <p:spTgt spid="13315">
                                            <p:txEl>
                                              <p:pRg st="6" end="6"/>
                                            </p:txEl>
                                          </p:spTgt>
                                        </p:tgtEl>
                                      </p:cBhvr>
                                    </p:animEffect>
                                    <p:anim calcmode="lin" valueType="num">
                                      <p:cBhvr>
                                        <p:cTn id="34" dur="1000" fill="hold"/>
                                        <p:tgtEl>
                                          <p:spTgt spid="13315">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1331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13315">
                                            <p:txEl>
                                              <p:pRg st="7" end="7"/>
                                            </p:txEl>
                                          </p:spTgt>
                                        </p:tgtEl>
                                        <p:attrNameLst>
                                          <p:attrName>style.visibility</p:attrName>
                                        </p:attrNameLst>
                                      </p:cBhvr>
                                      <p:to>
                                        <p:strVal val="visible"/>
                                      </p:to>
                                    </p:set>
                                    <p:animEffect transition="in" filter="fade">
                                      <p:cBhvr>
                                        <p:cTn id="40" dur="1000"/>
                                        <p:tgtEl>
                                          <p:spTgt spid="13315">
                                            <p:txEl>
                                              <p:pRg st="7" end="7"/>
                                            </p:txEl>
                                          </p:spTgt>
                                        </p:tgtEl>
                                      </p:cBhvr>
                                    </p:animEffect>
                                    <p:anim calcmode="lin" valueType="num">
                                      <p:cBhvr>
                                        <p:cTn id="41" dur="1000" fill="hold"/>
                                        <p:tgtEl>
                                          <p:spTgt spid="13315">
                                            <p:txEl>
                                              <p:pRg st="7" end="7"/>
                                            </p:txEl>
                                          </p:spTgt>
                                        </p:tgtEl>
                                        <p:attrNameLst>
                                          <p:attrName>ppt_x</p:attrName>
                                        </p:attrNameLst>
                                      </p:cBhvr>
                                      <p:tavLst>
                                        <p:tav tm="0">
                                          <p:val>
                                            <p:strVal val="#ppt_x"/>
                                          </p:val>
                                        </p:tav>
                                        <p:tav tm="100000">
                                          <p:val>
                                            <p:strVal val="#ppt_x"/>
                                          </p:val>
                                        </p:tav>
                                      </p:tavLst>
                                    </p:anim>
                                    <p:anim calcmode="lin" valueType="num">
                                      <p:cBhvr>
                                        <p:cTn id="42" dur="1000" fill="hold"/>
                                        <p:tgtEl>
                                          <p:spTgt spid="1331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13315">
                                            <p:txEl>
                                              <p:pRg st="8" end="8"/>
                                            </p:txEl>
                                          </p:spTgt>
                                        </p:tgtEl>
                                        <p:attrNameLst>
                                          <p:attrName>style.visibility</p:attrName>
                                        </p:attrNameLst>
                                      </p:cBhvr>
                                      <p:to>
                                        <p:strVal val="visible"/>
                                      </p:to>
                                    </p:set>
                                    <p:animEffect transition="in" filter="fade">
                                      <p:cBhvr>
                                        <p:cTn id="47" dur="1000"/>
                                        <p:tgtEl>
                                          <p:spTgt spid="13315">
                                            <p:txEl>
                                              <p:pRg st="8" end="8"/>
                                            </p:txEl>
                                          </p:spTgt>
                                        </p:tgtEl>
                                      </p:cBhvr>
                                    </p:animEffect>
                                    <p:anim calcmode="lin" valueType="num">
                                      <p:cBhvr>
                                        <p:cTn id="48" dur="1000" fill="hold"/>
                                        <p:tgtEl>
                                          <p:spTgt spid="13315">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1331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bwMode="auto"/>
        <p:txBody>
          <a:bodyPr wrap="square" numCol="1" anchorCtr="0" compatLnSpc="1">
            <a:prstTxWarp prst="textNoShape">
              <a:avLst/>
            </a:prstTxWarp>
          </a:bodyPr>
          <a:lstStyle/>
          <a:p>
            <a:pPr eaLnBrk="1" hangingPunct="1"/>
            <a:r>
              <a:rPr lang="en-US" altLang="en-US" smtClean="0">
                <a:solidFill>
                  <a:srgbClr val="7B9899"/>
                </a:solidFill>
              </a:rPr>
              <a:t>Surgical Repair or Invasive procedure</a:t>
            </a:r>
          </a:p>
        </p:txBody>
      </p:sp>
      <p:sp>
        <p:nvSpPr>
          <p:cNvPr id="29699" name="Content Placeholder 2"/>
          <p:cNvSpPr>
            <a:spLocks noGrp="1"/>
          </p:cNvSpPr>
          <p:nvPr>
            <p:ph idx="1"/>
          </p:nvPr>
        </p:nvSpPr>
        <p:spPr>
          <a:xfrm>
            <a:off x="840000" y="1825625"/>
            <a:ext cx="7675350" cy="4351338"/>
          </a:xfrm>
        </p:spPr>
        <p:txBody>
          <a:bodyPr/>
          <a:lstStyle/>
          <a:p>
            <a:pPr eaLnBrk="1" fontAlgn="auto" hangingPunct="1">
              <a:spcAft>
                <a:spcPts val="0"/>
              </a:spcAft>
              <a:defRPr/>
            </a:pPr>
            <a:r>
              <a:rPr lang="en-US" altLang="en-US" smtClean="0"/>
              <a:t>Describe  Invasive / Surgical procedure</a:t>
            </a:r>
          </a:p>
          <a:p>
            <a:pPr eaLnBrk="1" fontAlgn="auto" hangingPunct="1">
              <a:spcAft>
                <a:spcPts val="0"/>
              </a:spcAft>
              <a:defRPr/>
            </a:pPr>
            <a:r>
              <a:rPr lang="en-US" altLang="en-US" smtClean="0"/>
              <a:t>Provide Postoperative care</a:t>
            </a:r>
          </a:p>
          <a:p>
            <a:pPr eaLnBrk="1" fontAlgn="auto" hangingPunct="1">
              <a:spcAft>
                <a:spcPts val="0"/>
              </a:spcAft>
              <a:buFont typeface="Wingdings 2" panose="05020102010507070707" pitchFamily="18" charset="2"/>
              <a:buNone/>
              <a:defRPr/>
            </a:pPr>
            <a:r>
              <a:rPr lang="en-US" altLang="en-US" smtClean="0"/>
              <a:t>Observe vital signs</a:t>
            </a:r>
          </a:p>
          <a:p>
            <a:pPr eaLnBrk="1" fontAlgn="auto" hangingPunct="1">
              <a:spcAft>
                <a:spcPts val="0"/>
              </a:spcAft>
              <a:buFont typeface="Wingdings 2" panose="05020102010507070707" pitchFamily="18" charset="2"/>
              <a:buNone/>
              <a:defRPr/>
            </a:pPr>
            <a:r>
              <a:rPr lang="en-US" altLang="en-US" smtClean="0"/>
              <a:t>Monitor CVP and IV lines</a:t>
            </a:r>
          </a:p>
          <a:p>
            <a:pPr eaLnBrk="1" fontAlgn="auto" hangingPunct="1">
              <a:spcAft>
                <a:spcPts val="0"/>
              </a:spcAft>
              <a:buFont typeface="Wingdings 2" panose="05020102010507070707" pitchFamily="18" charset="2"/>
              <a:buNone/>
              <a:defRPr/>
            </a:pPr>
            <a:r>
              <a:rPr lang="en-US" altLang="en-US" smtClean="0"/>
              <a:t>Maintain air way(don’t suction unless you have to)</a:t>
            </a:r>
          </a:p>
          <a:p>
            <a:pPr eaLnBrk="1" fontAlgn="auto" hangingPunct="1">
              <a:spcAft>
                <a:spcPts val="0"/>
              </a:spcAft>
              <a:buFont typeface="Wingdings 2" panose="05020102010507070707" pitchFamily="18" charset="2"/>
              <a:buNone/>
              <a:defRPr/>
            </a:pPr>
            <a:r>
              <a:rPr lang="en-US" altLang="en-US" smtClean="0"/>
              <a:t>Monitor chest tube drainage</a:t>
            </a:r>
          </a:p>
          <a:p>
            <a:pPr eaLnBrk="1" fontAlgn="auto" hangingPunct="1">
              <a:spcAft>
                <a:spcPts val="0"/>
              </a:spcAft>
              <a:buFont typeface="Wingdings 2" panose="05020102010507070707" pitchFamily="18" charset="2"/>
              <a:buNone/>
              <a:defRPr/>
            </a:pPr>
            <a:r>
              <a:rPr lang="en-US" altLang="en-US" smtClean="0"/>
              <a:t>Monitor fluids (foley)</a:t>
            </a:r>
          </a:p>
          <a:p>
            <a:pPr eaLnBrk="1" fontAlgn="auto" hangingPunct="1">
              <a:spcAft>
                <a:spcPts val="0"/>
              </a:spcAft>
              <a:buFont typeface="Wingdings 2" panose="05020102010507070707" pitchFamily="18" charset="2"/>
              <a:buNone/>
              <a:defRPr/>
            </a:pPr>
            <a:r>
              <a:rPr lang="en-US" altLang="en-US" smtClean="0"/>
              <a:t>Pain management ( anger issues)</a:t>
            </a:r>
          </a:p>
          <a:p>
            <a:pPr eaLnBrk="1" fontAlgn="auto" hangingPunct="1">
              <a:spcAft>
                <a:spcPts val="0"/>
              </a:spcAft>
              <a:buFont typeface="Wingdings 2" panose="05020102010507070707" pitchFamily="18" charset="2"/>
              <a:buNone/>
              <a:defRPr/>
            </a:pPr>
            <a:r>
              <a:rPr lang="en-US" altLang="en-US" smtClean="0"/>
              <a:t>Discharge planning</a:t>
            </a:r>
          </a:p>
          <a:p>
            <a:pPr eaLnBrk="1" fontAlgn="auto" hangingPunct="1">
              <a:spcAft>
                <a:spcPts val="0"/>
              </a:spcAft>
              <a:buFont typeface="Wingdings 2" panose="05020102010507070707" pitchFamily="18" charset="2"/>
              <a:buNone/>
              <a:defRPr/>
            </a:pPr>
            <a:endParaRPr lang="en-US" altLang="en-US" smtClean="0"/>
          </a:p>
          <a:p>
            <a:pPr eaLnBrk="1" fontAlgn="auto" hangingPunct="1">
              <a:spcAft>
                <a:spcPts val="0"/>
              </a:spcAft>
              <a:buFont typeface="Wingdings 2" panose="05020102010507070707" pitchFamily="18" charset="2"/>
              <a:buNone/>
              <a:defRPr/>
            </a:pPr>
            <a:endParaRPr lang="en-US" altLang="en-US" smtClean="0"/>
          </a:p>
          <a:p>
            <a:pPr eaLnBrk="1" fontAlgn="auto" hangingPunct="1">
              <a:spcAft>
                <a:spcPts val="0"/>
              </a:spcAft>
              <a:buFont typeface="Wingdings 2" panose="05020102010507070707" pitchFamily="18" charset="2"/>
              <a:buNone/>
              <a:defRPr/>
            </a:pPr>
            <a:endParaRPr lang="en-US" alt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1066800"/>
            <a:ext cx="8305800" cy="914400"/>
          </a:xfrm>
        </p:spPr>
        <p:txBody>
          <a:bodyPr>
            <a:normAutofit fontScale="90000"/>
          </a:bodyPr>
          <a:lstStyle/>
          <a:p>
            <a:pPr eaLnBrk="1" fontAlgn="auto" hangingPunct="1">
              <a:spcAft>
                <a:spcPts val="0"/>
              </a:spcAft>
              <a:defRPr/>
            </a:pPr>
            <a:r>
              <a:rPr lang="en-US" dirty="0" smtClean="0">
                <a:solidFill>
                  <a:schemeClr val="accent3">
                    <a:shade val="75000"/>
                  </a:schemeClr>
                </a:solidFill>
              </a:rPr>
              <a:t>Acquired Cardiac Disorders </a:t>
            </a:r>
            <a:br>
              <a:rPr lang="en-US" dirty="0" smtClean="0">
                <a:solidFill>
                  <a:schemeClr val="accent3">
                    <a:shade val="75000"/>
                  </a:schemeClr>
                </a:solidFill>
              </a:rPr>
            </a:br>
            <a:r>
              <a:rPr lang="en-US" dirty="0" smtClean="0">
                <a:solidFill>
                  <a:schemeClr val="accent3">
                    <a:shade val="75000"/>
                  </a:schemeClr>
                </a:solidFill>
              </a:rPr>
              <a:t/>
            </a:r>
            <a:br>
              <a:rPr lang="en-US" dirty="0" smtClean="0">
                <a:solidFill>
                  <a:schemeClr val="accent3">
                    <a:shade val="75000"/>
                  </a:schemeClr>
                </a:solidFill>
              </a:rPr>
            </a:br>
            <a:r>
              <a:rPr lang="en-US" dirty="0" smtClean="0">
                <a:solidFill>
                  <a:schemeClr val="accent3">
                    <a:shade val="75000"/>
                  </a:schemeClr>
                </a:solidFill>
              </a:rPr>
              <a:t/>
            </a:r>
            <a:br>
              <a:rPr lang="en-US" dirty="0" smtClean="0">
                <a:solidFill>
                  <a:schemeClr val="accent3">
                    <a:shade val="75000"/>
                  </a:schemeClr>
                </a:solidFill>
              </a:rPr>
            </a:br>
            <a:r>
              <a:rPr lang="en-US" dirty="0" smtClean="0">
                <a:solidFill>
                  <a:schemeClr val="accent3">
                    <a:shade val="75000"/>
                  </a:schemeClr>
                </a:solidFill>
              </a:rPr>
              <a:t>RHEUMATIC FEVER</a:t>
            </a:r>
          </a:p>
        </p:txBody>
      </p:sp>
      <p:sp>
        <p:nvSpPr>
          <p:cNvPr id="24579" name="Rectangle 3"/>
          <p:cNvSpPr>
            <a:spLocks noGrp="1" noChangeArrowheads="1"/>
          </p:cNvSpPr>
          <p:nvPr>
            <p:ph type="body" sz="half" idx="1"/>
          </p:nvPr>
        </p:nvSpPr>
        <p:spPr>
          <a:xfrm>
            <a:off x="914400" y="1752600"/>
            <a:ext cx="7620000" cy="4343400"/>
          </a:xfrm>
        </p:spPr>
        <p:txBody>
          <a:bodyPr/>
          <a:lstStyle/>
          <a:p>
            <a:pPr marL="274320" indent="-274320" eaLnBrk="1" fontAlgn="auto" hangingPunct="1">
              <a:spcAft>
                <a:spcPts val="0"/>
              </a:spcAft>
              <a:buFont typeface="Wingdings" pitchFamily="2" charset="2"/>
              <a:buNone/>
              <a:defRPr/>
            </a:pPr>
            <a:endParaRPr lang="en-US" sz="2800" smtClean="0">
              <a:solidFill>
                <a:schemeClr val="tx1">
                  <a:lumMod val="75000"/>
                  <a:lumOff val="25000"/>
                </a:schemeClr>
              </a:solidFill>
            </a:endParaRPr>
          </a:p>
          <a:p>
            <a:pPr marL="274320" indent="-274320" eaLnBrk="1" fontAlgn="auto" hangingPunct="1">
              <a:spcAft>
                <a:spcPts val="0"/>
              </a:spcAft>
              <a:buFont typeface="Wingdings" pitchFamily="2" charset="2"/>
              <a:buNone/>
              <a:defRPr/>
            </a:pPr>
            <a:endParaRPr lang="en-US" sz="2800" smtClean="0">
              <a:solidFill>
                <a:schemeClr val="tx1">
                  <a:lumMod val="75000"/>
                  <a:lumOff val="25000"/>
                </a:schemeClr>
              </a:solidFill>
            </a:endParaRPr>
          </a:p>
          <a:p>
            <a:pPr marL="274320" indent="-274320" eaLnBrk="1" fontAlgn="auto" hangingPunct="1">
              <a:spcAft>
                <a:spcPts val="0"/>
              </a:spcAft>
              <a:buFont typeface="Wingdings 2"/>
              <a:buChar char=""/>
              <a:defRPr/>
            </a:pPr>
            <a:r>
              <a:rPr lang="en-US" sz="2800" smtClean="0">
                <a:solidFill>
                  <a:schemeClr val="tx1">
                    <a:lumMod val="75000"/>
                    <a:lumOff val="25000"/>
                  </a:schemeClr>
                </a:solidFill>
              </a:rPr>
              <a:t>AUTOIMMUNE DISEASE</a:t>
            </a:r>
          </a:p>
          <a:p>
            <a:pPr marL="274320" indent="-274320" eaLnBrk="1" fontAlgn="auto" hangingPunct="1">
              <a:spcAft>
                <a:spcPts val="0"/>
              </a:spcAft>
              <a:buFont typeface="Wingdings 2" panose="05020102010507070707" pitchFamily="18" charset="2"/>
              <a:buNone/>
              <a:defRPr/>
            </a:pPr>
            <a:endParaRPr lang="en-US" sz="2800" smtClean="0">
              <a:solidFill>
                <a:schemeClr val="tx1">
                  <a:lumMod val="75000"/>
                  <a:lumOff val="25000"/>
                </a:schemeClr>
              </a:solidFill>
            </a:endParaRPr>
          </a:p>
          <a:p>
            <a:pPr marL="274320" indent="-274320" eaLnBrk="1" fontAlgn="auto" hangingPunct="1">
              <a:spcAft>
                <a:spcPts val="0"/>
              </a:spcAft>
              <a:buFont typeface="Wingdings 2" panose="05020102010507070707" pitchFamily="18" charset="2"/>
              <a:buNone/>
              <a:defRPr/>
            </a:pPr>
            <a:endParaRPr lang="en-US" sz="2800" smtClean="0">
              <a:solidFill>
                <a:schemeClr val="tx1">
                  <a:lumMod val="75000"/>
                  <a:lumOff val="25000"/>
                </a:schemeClr>
              </a:solidFill>
            </a:endParaRPr>
          </a:p>
          <a:p>
            <a:pPr marL="274320" indent="-274320" eaLnBrk="1" fontAlgn="auto" hangingPunct="1">
              <a:spcAft>
                <a:spcPts val="0"/>
              </a:spcAft>
              <a:buFont typeface="Wingdings 2" panose="05020102010507070707" pitchFamily="18" charset="2"/>
              <a:buNone/>
              <a:defRPr/>
            </a:pPr>
            <a:endParaRPr lang="en-US" sz="2800" smtClean="0">
              <a:solidFill>
                <a:schemeClr val="tx1">
                  <a:lumMod val="75000"/>
                  <a:lumOff val="25000"/>
                </a:schemeClr>
              </a:solidFill>
            </a:endParaRPr>
          </a:p>
          <a:p>
            <a:pPr marL="274320" indent="-274320" eaLnBrk="1" fontAlgn="auto" hangingPunct="1">
              <a:spcAft>
                <a:spcPts val="0"/>
              </a:spcAft>
              <a:buFont typeface="Wingdings 2"/>
              <a:buChar char=""/>
              <a:defRPr/>
            </a:pPr>
            <a:r>
              <a:rPr lang="en-US" sz="2800" smtClean="0">
                <a:solidFill>
                  <a:schemeClr val="tx1">
                    <a:lumMod val="75000"/>
                    <a:lumOff val="25000"/>
                  </a:schemeClr>
                </a:solidFill>
              </a:rPr>
              <a:t>A GROUP A BETA-HEMOLYTIC STREPTOCOCCAL INFECTION</a:t>
            </a:r>
          </a:p>
          <a:p>
            <a:pPr marL="274320" indent="-274320" eaLnBrk="1" fontAlgn="auto" hangingPunct="1">
              <a:spcAft>
                <a:spcPts val="0"/>
              </a:spcAft>
              <a:buFont typeface="Wingdings" pitchFamily="2" charset="2"/>
              <a:buNone/>
              <a:defRPr/>
            </a:pPr>
            <a:r>
              <a:rPr lang="en-US" sz="2800" smtClean="0">
                <a:solidFill>
                  <a:schemeClr val="tx1">
                    <a:lumMod val="75000"/>
                    <a:lumOff val="25000"/>
                  </a:schemeClr>
                </a:solidFill>
              </a:rPr>
              <a:t> (GABHS)</a:t>
            </a:r>
          </a:p>
        </p:txBody>
      </p:sp>
      <p:pic>
        <p:nvPicPr>
          <p:cNvPr id="63492" name="Picture 4" descr="j0212957"/>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1905000"/>
            <a:ext cx="1830388" cy="1752600"/>
          </a:xfr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eaLnBrk="1" fontAlgn="auto" hangingPunct="1">
              <a:spcAft>
                <a:spcPts val="0"/>
              </a:spcAft>
              <a:defRPr/>
            </a:pPr>
            <a:r>
              <a:rPr lang="en-US" altLang="en-US" dirty="0" smtClean="0">
                <a:solidFill>
                  <a:schemeClr val="accent5">
                    <a:lumMod val="60000"/>
                    <a:lumOff val="40000"/>
                  </a:schemeClr>
                </a:solidFill>
              </a:rPr>
              <a:t>Kawasaki’s animation</a:t>
            </a:r>
          </a:p>
        </p:txBody>
      </p:sp>
      <p:pic>
        <p:nvPicPr>
          <p:cNvPr id="6" name="thdcueIequ0"/>
          <p:cNvPicPr>
            <a:picLocks noGrp="1" noRot="1" noChangeAspect="1"/>
          </p:cNvPicPr>
          <p:nvPr>
            <p:ph idx="1"/>
            <a:videoFile r:link="rId1"/>
          </p:nvPr>
        </p:nvPicPr>
        <p:blipFill>
          <a:blip r:embed="rId4">
            <a:extLst>
              <a:ext uri="{28A0092B-C50C-407E-A947-70E740481C1C}">
                <a14:useLocalDpi xmlns:a14="http://schemas.microsoft.com/office/drawing/2010/main" val="0"/>
              </a:ext>
            </a:extLst>
          </a:blip>
          <a:srcRect/>
          <a:stretch>
            <a:fillRect/>
          </a:stretch>
        </p:blipFill>
        <p:spPr bwMode="auto">
          <a:xfrm>
            <a:off x="2390775" y="2714625"/>
            <a:ext cx="4572000" cy="2571750"/>
          </a:xfr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42913" y="533400"/>
            <a:ext cx="8229600" cy="533400"/>
          </a:xfrm>
        </p:spPr>
        <p:txBody>
          <a:bodyPr>
            <a:normAutofit fontScale="90000"/>
          </a:bodyPr>
          <a:lstStyle/>
          <a:p>
            <a:pPr eaLnBrk="1" fontAlgn="auto" hangingPunct="1">
              <a:spcAft>
                <a:spcPts val="0"/>
              </a:spcAft>
              <a:defRPr/>
            </a:pPr>
            <a:r>
              <a:rPr lang="en-US" dirty="0" smtClean="0"/>
              <a:t>Rheumatic Heart Disease</a:t>
            </a:r>
          </a:p>
        </p:txBody>
      </p:sp>
      <p:sp>
        <p:nvSpPr>
          <p:cNvPr id="25603" name="Rectangle 3"/>
          <p:cNvSpPr>
            <a:spLocks noGrp="1" noChangeArrowheads="1"/>
          </p:cNvSpPr>
          <p:nvPr>
            <p:ph idx="1"/>
          </p:nvPr>
        </p:nvSpPr>
        <p:spPr/>
        <p:txBody>
          <a:bodyPr>
            <a:normAutofit lnSpcReduction="10000"/>
          </a:bodyPr>
          <a:lstStyle/>
          <a:p>
            <a:pPr eaLnBrk="1" fontAlgn="auto" hangingPunct="1">
              <a:spcAft>
                <a:spcPts val="0"/>
              </a:spcAft>
              <a:buFont typeface="Wingdings 3" charset="2"/>
              <a:buChar char=""/>
              <a:defRPr/>
            </a:pPr>
            <a:r>
              <a:rPr lang="en-US" altLang="en-US" sz="2800" smtClean="0">
                <a:solidFill>
                  <a:schemeClr val="tx1">
                    <a:lumMod val="75000"/>
                    <a:lumOff val="25000"/>
                  </a:schemeClr>
                </a:solidFill>
              </a:rPr>
              <a:t>Minor </a:t>
            </a:r>
          </a:p>
          <a:p>
            <a:pPr eaLnBrk="1" fontAlgn="auto" hangingPunct="1">
              <a:spcAft>
                <a:spcPts val="0"/>
              </a:spcAft>
              <a:buFont typeface="Wingdings 2" panose="05020102010507070707" pitchFamily="18" charset="2"/>
              <a:buNone/>
              <a:defRPr/>
            </a:pPr>
            <a:r>
              <a:rPr lang="en-US" altLang="en-US" sz="2800" smtClean="0">
                <a:solidFill>
                  <a:schemeClr val="tx1">
                    <a:lumMod val="75000"/>
                    <a:lumOff val="25000"/>
                  </a:schemeClr>
                </a:solidFill>
              </a:rPr>
              <a:t> large, swollen, painful joints</a:t>
            </a:r>
          </a:p>
          <a:p>
            <a:pPr eaLnBrk="1" fontAlgn="auto" hangingPunct="1">
              <a:spcAft>
                <a:spcPts val="0"/>
              </a:spcAft>
              <a:buFont typeface="Wingdings 2" panose="05020102010507070707" pitchFamily="18" charset="2"/>
              <a:buNone/>
              <a:defRPr/>
            </a:pPr>
            <a:r>
              <a:rPr lang="en-US" altLang="en-US" sz="2800" smtClean="0">
                <a:solidFill>
                  <a:schemeClr val="tx1">
                    <a:lumMod val="75000"/>
                    <a:lumOff val="25000"/>
                  </a:schemeClr>
                </a:solidFill>
              </a:rPr>
              <a:t>^ ESR and C-Reactive Protein</a:t>
            </a:r>
          </a:p>
          <a:p>
            <a:pPr eaLnBrk="1" fontAlgn="auto" hangingPunct="1">
              <a:spcAft>
                <a:spcPts val="0"/>
              </a:spcAft>
              <a:buFont typeface="Wingdings 3" charset="2"/>
              <a:buChar char=""/>
              <a:defRPr/>
            </a:pPr>
            <a:r>
              <a:rPr lang="en-US" altLang="en-US" sz="2800" smtClean="0">
                <a:solidFill>
                  <a:schemeClr val="tx1">
                    <a:lumMod val="75000"/>
                    <a:lumOff val="25000"/>
                  </a:schemeClr>
                </a:solidFill>
              </a:rPr>
              <a:t>Major</a:t>
            </a:r>
          </a:p>
          <a:p>
            <a:pPr eaLnBrk="1" fontAlgn="auto" hangingPunct="1">
              <a:spcAft>
                <a:spcPts val="0"/>
              </a:spcAft>
              <a:buFont typeface="Wingdings 2" panose="05020102010507070707" pitchFamily="18" charset="2"/>
              <a:buNone/>
              <a:defRPr/>
            </a:pPr>
            <a:r>
              <a:rPr lang="en-US" altLang="en-US" sz="2800" smtClean="0">
                <a:solidFill>
                  <a:schemeClr val="tx1">
                    <a:lumMod val="75000"/>
                    <a:lumOff val="25000"/>
                  </a:schemeClr>
                </a:solidFill>
              </a:rPr>
              <a:t>Systolic murmur, Carditis, chest pain</a:t>
            </a:r>
          </a:p>
          <a:p>
            <a:pPr eaLnBrk="1" fontAlgn="auto" hangingPunct="1">
              <a:spcAft>
                <a:spcPts val="0"/>
              </a:spcAft>
              <a:buFont typeface="Wingdings 2" panose="05020102010507070707" pitchFamily="18" charset="2"/>
              <a:buNone/>
              <a:defRPr/>
            </a:pPr>
            <a:r>
              <a:rPr lang="en-US" altLang="en-US" sz="2800" smtClean="0">
                <a:solidFill>
                  <a:schemeClr val="tx1">
                    <a:lumMod val="75000"/>
                    <a:lumOff val="25000"/>
                  </a:schemeClr>
                </a:solidFill>
              </a:rPr>
              <a:t>Polyarthritis</a:t>
            </a:r>
          </a:p>
          <a:p>
            <a:pPr eaLnBrk="1" fontAlgn="auto" hangingPunct="1">
              <a:spcAft>
                <a:spcPts val="0"/>
              </a:spcAft>
              <a:buFont typeface="Wingdings 2" panose="05020102010507070707" pitchFamily="18" charset="2"/>
              <a:buNone/>
              <a:defRPr/>
            </a:pPr>
            <a:r>
              <a:rPr lang="en-US" altLang="en-US" sz="2800" smtClean="0">
                <a:solidFill>
                  <a:schemeClr val="tx1">
                    <a:lumMod val="75000"/>
                    <a:lumOff val="25000"/>
                  </a:schemeClr>
                </a:solidFill>
              </a:rPr>
              <a:t>Dysfuntional speech (slurring)</a:t>
            </a:r>
          </a:p>
          <a:p>
            <a:pPr eaLnBrk="1" fontAlgn="auto" hangingPunct="1">
              <a:spcAft>
                <a:spcPts val="0"/>
              </a:spcAft>
              <a:buFont typeface="Wingdings 2" panose="05020102010507070707" pitchFamily="18" charset="2"/>
              <a:buNone/>
              <a:defRPr/>
            </a:pPr>
            <a:r>
              <a:rPr lang="en-US" altLang="en-US" sz="2800" smtClean="0">
                <a:solidFill>
                  <a:schemeClr val="tx1">
                    <a:lumMod val="75000"/>
                    <a:lumOff val="25000"/>
                  </a:schemeClr>
                </a:solidFill>
              </a:rPr>
              <a:t>Painless lumps on tendons</a:t>
            </a:r>
          </a:p>
          <a:p>
            <a:pPr eaLnBrk="1" fontAlgn="auto" hangingPunct="1">
              <a:spcAft>
                <a:spcPts val="0"/>
              </a:spcAft>
              <a:buFont typeface="Wingdings 2" panose="05020102010507070707" pitchFamily="18" charset="2"/>
              <a:buNone/>
              <a:defRPr/>
            </a:pPr>
            <a:r>
              <a:rPr lang="en-US" altLang="en-US" sz="2800" smtClean="0">
                <a:solidFill>
                  <a:schemeClr val="tx1">
                    <a:lumMod val="75000"/>
                    <a:lumOff val="25000"/>
                  </a:schemeClr>
                </a:solidFill>
              </a:rPr>
              <a:t>CHOREA</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438400" y="228600"/>
            <a:ext cx="6400800" cy="762000"/>
          </a:xfrm>
        </p:spPr>
        <p:txBody>
          <a:bodyPr/>
          <a:lstStyle/>
          <a:p>
            <a:pPr eaLnBrk="1" fontAlgn="auto" hangingPunct="1">
              <a:spcAft>
                <a:spcPts val="0"/>
              </a:spcAft>
              <a:defRPr/>
            </a:pPr>
            <a:r>
              <a:rPr lang="en-US" altLang="en-US" smtClean="0"/>
              <a:t>TREATMENT</a:t>
            </a:r>
          </a:p>
        </p:txBody>
      </p:sp>
      <p:sp>
        <p:nvSpPr>
          <p:cNvPr id="35843" name="Rectangle 3"/>
          <p:cNvSpPr>
            <a:spLocks noGrp="1" noChangeArrowheads="1"/>
          </p:cNvSpPr>
          <p:nvPr>
            <p:ph type="body" sz="half" idx="1"/>
          </p:nvPr>
        </p:nvSpPr>
        <p:spPr/>
        <p:txBody>
          <a:bodyPr/>
          <a:lstStyle/>
          <a:p>
            <a:pPr eaLnBrk="1" fontAlgn="auto" hangingPunct="1">
              <a:spcAft>
                <a:spcPts val="0"/>
              </a:spcAft>
              <a:defRPr/>
            </a:pPr>
            <a:r>
              <a:rPr lang="en-US" altLang="en-US" sz="2800" smtClean="0"/>
              <a:t>Bed rest</a:t>
            </a:r>
          </a:p>
          <a:p>
            <a:pPr eaLnBrk="1" fontAlgn="auto" hangingPunct="1">
              <a:spcAft>
                <a:spcPts val="0"/>
              </a:spcAft>
              <a:defRPr/>
            </a:pPr>
            <a:r>
              <a:rPr lang="en-US" altLang="en-US" sz="2800" smtClean="0"/>
              <a:t>Penicillin G therapy</a:t>
            </a:r>
          </a:p>
          <a:p>
            <a:pPr eaLnBrk="1" fontAlgn="auto" hangingPunct="1">
              <a:spcAft>
                <a:spcPts val="0"/>
              </a:spcAft>
              <a:defRPr/>
            </a:pPr>
            <a:r>
              <a:rPr lang="en-US" altLang="en-US" sz="2800" smtClean="0"/>
              <a:t>Ibuprofen</a:t>
            </a:r>
          </a:p>
          <a:p>
            <a:pPr eaLnBrk="1" fontAlgn="auto" hangingPunct="1">
              <a:spcAft>
                <a:spcPts val="0"/>
              </a:spcAft>
              <a:defRPr/>
            </a:pPr>
            <a:r>
              <a:rPr lang="en-US" altLang="en-US" sz="2800" smtClean="0"/>
              <a:t>Corticosteroids</a:t>
            </a:r>
          </a:p>
          <a:p>
            <a:pPr eaLnBrk="1" fontAlgn="auto" hangingPunct="1">
              <a:spcAft>
                <a:spcPts val="0"/>
              </a:spcAft>
              <a:defRPr/>
            </a:pPr>
            <a:r>
              <a:rPr lang="en-US" altLang="en-US" sz="2800" smtClean="0"/>
              <a:t>Phenobarbital</a:t>
            </a:r>
          </a:p>
          <a:p>
            <a:pPr eaLnBrk="1" fontAlgn="auto" hangingPunct="1">
              <a:spcAft>
                <a:spcPts val="0"/>
              </a:spcAft>
              <a:defRPr/>
            </a:pPr>
            <a:endParaRPr lang="en-US" altLang="en-US" sz="2800" smtClean="0"/>
          </a:p>
          <a:p>
            <a:pPr eaLnBrk="1" fontAlgn="auto" hangingPunct="1">
              <a:spcAft>
                <a:spcPts val="0"/>
              </a:spcAft>
              <a:buFont typeface="Wingdings 2" panose="05020102010507070707" pitchFamily="18" charset="2"/>
              <a:buNone/>
              <a:defRPr/>
            </a:pPr>
            <a:endParaRPr lang="en-US" altLang="en-US" sz="2800" smtClean="0"/>
          </a:p>
        </p:txBody>
      </p:sp>
      <p:pic>
        <p:nvPicPr>
          <p:cNvPr id="67588" name="Picture 4" descr="j0336395"/>
          <p:cNvPicPr>
            <a:picLocks noGrp="1" noChangeAspect="1" noChangeArrowheads="1" noCrop="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152400" y="228600"/>
            <a:ext cx="2247900" cy="2209800"/>
          </a:xfr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457200"/>
            <a:ext cx="8229600" cy="685800"/>
          </a:xfrm>
        </p:spPr>
        <p:txBody>
          <a:bodyPr>
            <a:normAutofit fontScale="90000"/>
          </a:bodyPr>
          <a:lstStyle/>
          <a:p>
            <a:pPr eaLnBrk="1" fontAlgn="auto" hangingPunct="1">
              <a:spcAft>
                <a:spcPts val="0"/>
              </a:spcAft>
              <a:defRPr/>
            </a:pPr>
            <a:r>
              <a:rPr lang="en-US" altLang="en-US" smtClean="0">
                <a:solidFill>
                  <a:srgbClr val="7B9899"/>
                </a:solidFill>
              </a:rPr>
              <a:t>Acquired Cardiac Disorder</a:t>
            </a:r>
          </a:p>
        </p:txBody>
      </p:sp>
      <p:sp>
        <p:nvSpPr>
          <p:cNvPr id="37891" name="Content Placeholder 2"/>
          <p:cNvSpPr>
            <a:spLocks noGrp="1"/>
          </p:cNvSpPr>
          <p:nvPr>
            <p:ph idx="1"/>
          </p:nvPr>
        </p:nvSpPr>
        <p:spPr>
          <a:xfrm>
            <a:off x="304800" y="1676400"/>
            <a:ext cx="8504238" cy="5181600"/>
          </a:xfrm>
        </p:spPr>
        <p:txBody>
          <a:bodyPr/>
          <a:lstStyle/>
          <a:p>
            <a:pPr eaLnBrk="1" fontAlgn="auto" hangingPunct="1">
              <a:spcAft>
                <a:spcPts val="0"/>
              </a:spcAft>
              <a:defRPr/>
            </a:pPr>
            <a:r>
              <a:rPr lang="en-US" altLang="en-US" smtClean="0"/>
              <a:t>KAWASAKI DISEASE</a:t>
            </a:r>
          </a:p>
          <a:p>
            <a:pPr eaLnBrk="1" fontAlgn="auto" hangingPunct="1">
              <a:spcAft>
                <a:spcPts val="0"/>
              </a:spcAft>
              <a:buFont typeface="Wingdings 2" panose="05020102010507070707" pitchFamily="18" charset="2"/>
              <a:buNone/>
              <a:defRPr/>
            </a:pPr>
            <a:r>
              <a:rPr lang="en-US" altLang="en-US" smtClean="0"/>
              <a:t>Patho</a:t>
            </a:r>
          </a:p>
          <a:p>
            <a:pPr eaLnBrk="1" fontAlgn="auto" hangingPunct="1">
              <a:spcAft>
                <a:spcPts val="0"/>
              </a:spcAft>
              <a:buFont typeface="Wingdings 2" panose="05020102010507070707" pitchFamily="18" charset="2"/>
              <a:buNone/>
              <a:defRPr/>
            </a:pPr>
            <a:endParaRPr lang="en-US" altLang="en-US" smtClean="0"/>
          </a:p>
          <a:p>
            <a:pPr eaLnBrk="1" fontAlgn="auto" hangingPunct="1">
              <a:spcAft>
                <a:spcPts val="0"/>
              </a:spcAft>
              <a:buFont typeface="Wingdings 2" panose="05020102010507070707" pitchFamily="18" charset="2"/>
              <a:buNone/>
              <a:defRPr/>
            </a:pPr>
            <a:r>
              <a:rPr lang="en-US" altLang="en-US" smtClean="0"/>
              <a:t>S/S</a:t>
            </a:r>
          </a:p>
          <a:p>
            <a:pPr eaLnBrk="1" fontAlgn="auto" hangingPunct="1">
              <a:spcAft>
                <a:spcPts val="0"/>
              </a:spcAft>
              <a:buFont typeface="Wingdings 2" panose="05020102010507070707" pitchFamily="18" charset="2"/>
              <a:buNone/>
              <a:defRPr/>
            </a:pPr>
            <a:endParaRPr lang="en-US" altLang="en-US" smtClean="0"/>
          </a:p>
          <a:p>
            <a:pPr eaLnBrk="1" fontAlgn="auto" hangingPunct="1">
              <a:spcAft>
                <a:spcPts val="0"/>
              </a:spcAft>
              <a:buFont typeface="Wingdings 2" panose="05020102010507070707" pitchFamily="18" charset="2"/>
              <a:buNone/>
              <a:defRPr/>
            </a:pPr>
            <a:r>
              <a:rPr lang="en-US" altLang="en-US" smtClean="0"/>
              <a:t>Tx</a:t>
            </a:r>
          </a:p>
          <a:p>
            <a:pPr eaLnBrk="1" fontAlgn="auto" hangingPunct="1">
              <a:spcAft>
                <a:spcPts val="0"/>
              </a:spcAft>
              <a:buFont typeface="Wingdings 2" panose="05020102010507070707" pitchFamily="18" charset="2"/>
              <a:buNone/>
              <a:defRPr/>
            </a:pPr>
            <a:endParaRPr lang="en-US" altLang="en-US" smtClean="0"/>
          </a:p>
          <a:p>
            <a:pPr eaLnBrk="1" fontAlgn="auto" hangingPunct="1">
              <a:spcAft>
                <a:spcPts val="0"/>
              </a:spcAft>
              <a:buFont typeface="Wingdings 2" panose="05020102010507070707" pitchFamily="18" charset="2"/>
              <a:buNone/>
              <a:defRPr/>
            </a:pPr>
            <a:r>
              <a:rPr lang="en-US" altLang="en-US" smtClean="0"/>
              <a:t>Nurse role</a:t>
            </a:r>
          </a:p>
        </p:txBody>
      </p:sp>
      <p:pic>
        <p:nvPicPr>
          <p:cNvPr id="69636" name="Picture 2" descr="C:\Documents and Settings\sjohns31.YC.000\Local Settings\Temporary Internet Files\Content.IE5\F0KZZJ4B\MC90031122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2057400"/>
            <a:ext cx="181292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637" name="Picture 1" descr="red_tongue.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4191000"/>
            <a:ext cx="2076450"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514600"/>
            <a:ext cx="8229600" cy="685800"/>
          </a:xfrm>
        </p:spPr>
        <p:txBody>
          <a:bodyPr>
            <a:normAutofit fontScale="90000"/>
          </a:bodyPr>
          <a:lstStyle/>
          <a:p>
            <a:pPr algn="ctr" eaLnBrk="1" fontAlgn="auto" hangingPunct="1">
              <a:spcAft>
                <a:spcPts val="0"/>
              </a:spcAft>
              <a:defRPr/>
            </a:pPr>
            <a:r>
              <a:rPr lang="en-US" altLang="en-US" dirty="0" smtClean="0">
                <a:solidFill>
                  <a:schemeClr val="accent5">
                    <a:lumMod val="60000"/>
                    <a:lumOff val="40000"/>
                  </a:schemeClr>
                </a:solidFill>
              </a:rPr>
              <a:t>Diagnostic Testing</a:t>
            </a:r>
          </a:p>
        </p:txBody>
      </p:sp>
      <p:sp>
        <p:nvSpPr>
          <p:cNvPr id="10243" name="Rectangle 3"/>
          <p:cNvSpPr>
            <a:spLocks noGrp="1" noChangeArrowheads="1"/>
          </p:cNvSpPr>
          <p:nvPr>
            <p:ph idx="1"/>
          </p:nvPr>
        </p:nvSpPr>
        <p:spPr>
          <a:xfrm>
            <a:off x="457200" y="5562600"/>
            <a:ext cx="228600" cy="152400"/>
          </a:xfrm>
        </p:spPr>
        <p:txBody>
          <a:bodyPr>
            <a:normAutofit fontScale="25000" lnSpcReduction="20000"/>
          </a:bodyPr>
          <a:lstStyle/>
          <a:p>
            <a:pPr marL="273050" indent="-273050" eaLnBrk="1" fontAlgn="auto" hangingPunct="1">
              <a:spcAft>
                <a:spcPts val="0"/>
              </a:spcAft>
              <a:buFont typeface="Wingdings" panose="05000000000000000000" pitchFamily="2" charset="2"/>
              <a:buNone/>
              <a:defRPr/>
            </a:pPr>
            <a:endParaRPr lang="en-US" altLang="en-US" dirty="0" smtClean="0"/>
          </a:p>
          <a:p>
            <a:pPr marL="273050" indent="-273050" eaLnBrk="1" fontAlgn="auto" hangingPunct="1">
              <a:spcAft>
                <a:spcPts val="0"/>
              </a:spcAft>
              <a:buFont typeface="Wingdings" panose="05000000000000000000" pitchFamily="2" charset="2"/>
              <a:buNone/>
              <a:defRPr/>
            </a:pPr>
            <a:endParaRPr lang="en-US" altLang="en-US"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457200"/>
            <a:ext cx="8229600" cy="685800"/>
          </a:xfrm>
        </p:spPr>
        <p:txBody>
          <a:bodyPr>
            <a:normAutofit fontScale="90000"/>
          </a:bodyPr>
          <a:lstStyle/>
          <a:p>
            <a:pPr eaLnBrk="1" fontAlgn="auto" hangingPunct="1">
              <a:spcAft>
                <a:spcPts val="0"/>
              </a:spcAft>
              <a:defRPr/>
            </a:pPr>
            <a:r>
              <a:rPr lang="en-US" altLang="en-US" dirty="0" smtClean="0">
                <a:solidFill>
                  <a:schemeClr val="accent5">
                    <a:lumMod val="60000"/>
                    <a:lumOff val="40000"/>
                  </a:schemeClr>
                </a:solidFill>
              </a:rPr>
              <a:t>Diagnostic Testing: most common</a:t>
            </a:r>
          </a:p>
        </p:txBody>
      </p:sp>
      <p:sp>
        <p:nvSpPr>
          <p:cNvPr id="10243" name="Rectangle 3"/>
          <p:cNvSpPr>
            <a:spLocks noGrp="1" noChangeArrowheads="1"/>
          </p:cNvSpPr>
          <p:nvPr>
            <p:ph idx="1"/>
          </p:nvPr>
        </p:nvSpPr>
        <p:spPr>
          <a:xfrm>
            <a:off x="457200" y="1752600"/>
            <a:ext cx="8229600" cy="3962400"/>
          </a:xfrm>
        </p:spPr>
        <p:txBody>
          <a:bodyPr/>
          <a:lstStyle/>
          <a:p>
            <a:pPr marL="273050" indent="-273050" eaLnBrk="1" fontAlgn="auto" hangingPunct="1">
              <a:spcAft>
                <a:spcPts val="0"/>
              </a:spcAft>
              <a:buFont typeface="Wingdings" panose="05000000000000000000" pitchFamily="2" charset="2"/>
              <a:buNone/>
              <a:defRPr/>
            </a:pPr>
            <a:r>
              <a:rPr lang="en-US" altLang="en-US" dirty="0" smtClean="0"/>
              <a:t>Electrocardiogram  (EKG)</a:t>
            </a:r>
          </a:p>
          <a:p>
            <a:pPr marL="273050" indent="-273050" eaLnBrk="1" fontAlgn="auto" hangingPunct="1">
              <a:spcAft>
                <a:spcPts val="0"/>
              </a:spcAft>
              <a:buFont typeface="Wingdings" panose="05000000000000000000" pitchFamily="2" charset="2"/>
              <a:buNone/>
              <a:defRPr/>
            </a:pPr>
            <a:endParaRPr lang="en-US" altLang="en-US" dirty="0" smtClean="0"/>
          </a:p>
        </p:txBody>
      </p:sp>
      <p:pic>
        <p:nvPicPr>
          <p:cNvPr id="1229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62175" y="2209800"/>
            <a:ext cx="481965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457200"/>
            <a:ext cx="8229600" cy="685800"/>
          </a:xfrm>
        </p:spPr>
        <p:txBody>
          <a:bodyPr>
            <a:normAutofit fontScale="90000"/>
          </a:bodyPr>
          <a:lstStyle/>
          <a:p>
            <a:pPr eaLnBrk="1" fontAlgn="auto" hangingPunct="1">
              <a:spcAft>
                <a:spcPts val="0"/>
              </a:spcAft>
              <a:defRPr/>
            </a:pPr>
            <a:r>
              <a:rPr lang="en-US" altLang="en-US" dirty="0" smtClean="0">
                <a:solidFill>
                  <a:schemeClr val="accent5">
                    <a:lumMod val="60000"/>
                    <a:lumOff val="40000"/>
                  </a:schemeClr>
                </a:solidFill>
              </a:rPr>
              <a:t>Diagnostic Testing: most common</a:t>
            </a:r>
          </a:p>
        </p:txBody>
      </p:sp>
      <p:sp>
        <p:nvSpPr>
          <p:cNvPr id="12291" name="Rectangle 3"/>
          <p:cNvSpPr>
            <a:spLocks noGrp="1" noChangeArrowheads="1"/>
          </p:cNvSpPr>
          <p:nvPr>
            <p:ph idx="1"/>
          </p:nvPr>
        </p:nvSpPr>
        <p:spPr>
          <a:xfrm>
            <a:off x="457200" y="1752600"/>
            <a:ext cx="8229600" cy="3962400"/>
          </a:xfrm>
        </p:spPr>
        <p:txBody>
          <a:bodyPr/>
          <a:lstStyle/>
          <a:p>
            <a:pPr marL="273050" indent="-273050" eaLnBrk="1" fontAlgn="auto" hangingPunct="1">
              <a:spcAft>
                <a:spcPts val="0"/>
              </a:spcAft>
              <a:buFont typeface="Wingdings" panose="05000000000000000000" pitchFamily="2" charset="2"/>
              <a:buNone/>
              <a:defRPr/>
            </a:pPr>
            <a:r>
              <a:rPr lang="en-US" altLang="en-US" dirty="0" smtClean="0"/>
              <a:t>Radiography  (X-Ray)</a:t>
            </a:r>
          </a:p>
          <a:p>
            <a:pPr marL="273050" indent="-273050" eaLnBrk="1" fontAlgn="auto" hangingPunct="1">
              <a:spcAft>
                <a:spcPts val="0"/>
              </a:spcAft>
              <a:buFont typeface="Wingdings" panose="05000000000000000000" pitchFamily="2" charset="2"/>
              <a:buNone/>
              <a:defRPr/>
            </a:pPr>
            <a:endParaRPr lang="en-US" altLang="en-US" dirty="0" smtClean="0"/>
          </a:p>
        </p:txBody>
      </p:sp>
      <p:pic>
        <p:nvPicPr>
          <p:cNvPr id="1434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2133600"/>
            <a:ext cx="5181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457200"/>
            <a:ext cx="8229600" cy="685800"/>
          </a:xfrm>
        </p:spPr>
        <p:txBody>
          <a:bodyPr>
            <a:normAutofit fontScale="90000"/>
          </a:bodyPr>
          <a:lstStyle/>
          <a:p>
            <a:pPr eaLnBrk="1" fontAlgn="auto" hangingPunct="1">
              <a:spcAft>
                <a:spcPts val="0"/>
              </a:spcAft>
              <a:defRPr/>
            </a:pPr>
            <a:r>
              <a:rPr lang="en-US" altLang="en-US" dirty="0" smtClean="0">
                <a:solidFill>
                  <a:schemeClr val="accent5">
                    <a:lumMod val="60000"/>
                    <a:lumOff val="40000"/>
                  </a:schemeClr>
                </a:solidFill>
              </a:rPr>
              <a:t>Diagnostic Testing: most common</a:t>
            </a:r>
          </a:p>
        </p:txBody>
      </p:sp>
      <p:sp>
        <p:nvSpPr>
          <p:cNvPr id="14339" name="Rectangle 3"/>
          <p:cNvSpPr>
            <a:spLocks noGrp="1" noChangeArrowheads="1"/>
          </p:cNvSpPr>
          <p:nvPr>
            <p:ph idx="1"/>
          </p:nvPr>
        </p:nvSpPr>
        <p:spPr>
          <a:xfrm>
            <a:off x="457200" y="1143000"/>
            <a:ext cx="8229600" cy="609600"/>
          </a:xfrm>
        </p:spPr>
        <p:txBody>
          <a:bodyPr/>
          <a:lstStyle/>
          <a:p>
            <a:pPr marL="273050" indent="-273050" eaLnBrk="1" fontAlgn="auto" hangingPunct="1">
              <a:spcAft>
                <a:spcPts val="0"/>
              </a:spcAft>
              <a:buFont typeface="Wingdings" panose="05000000000000000000" pitchFamily="2" charset="2"/>
              <a:buNone/>
              <a:defRPr/>
            </a:pPr>
            <a:r>
              <a:rPr lang="en-US" altLang="en-US" dirty="0" smtClean="0"/>
              <a:t>Cardiac catheterization – current interventions and diagnoses</a:t>
            </a:r>
          </a:p>
          <a:p>
            <a:pPr marL="273050" indent="-273050" eaLnBrk="1" fontAlgn="auto" hangingPunct="1">
              <a:spcAft>
                <a:spcPts val="0"/>
              </a:spcAft>
              <a:buFont typeface="Wingdings" panose="05000000000000000000" pitchFamily="2" charset="2"/>
              <a:buNone/>
              <a:defRPr/>
            </a:pPr>
            <a:endParaRPr lang="en-US" altLang="en-US" dirty="0" smtClean="0"/>
          </a:p>
        </p:txBody>
      </p:sp>
      <p:graphicFrame>
        <p:nvGraphicFramePr>
          <p:cNvPr id="3" name="Table 2"/>
          <p:cNvGraphicFramePr>
            <a:graphicFrameLocks noGrp="1"/>
          </p:cNvGraphicFramePr>
          <p:nvPr>
            <p:extLst>
              <p:ext uri="{D42A27DB-BD31-4B8C-83A1-F6EECF244321}">
                <p14:modId xmlns:p14="http://schemas.microsoft.com/office/powerpoint/2010/main" val="3721910834"/>
              </p:ext>
            </p:extLst>
          </p:nvPr>
        </p:nvGraphicFramePr>
        <p:xfrm>
          <a:off x="152400" y="1752600"/>
          <a:ext cx="8763000" cy="4800600"/>
        </p:xfrm>
        <a:graphic>
          <a:graphicData uri="http://schemas.openxmlformats.org/drawingml/2006/table">
            <a:tbl>
              <a:tblPr firstRow="1" bandRow="1">
                <a:tableStyleId>{073A0DAA-6AF3-43AB-8588-CEC1D06C72B9}</a:tableStyleId>
              </a:tblPr>
              <a:tblGrid>
                <a:gridCol w="4381500">
                  <a:extLst>
                    <a:ext uri="{9D8B030D-6E8A-4147-A177-3AD203B41FA5}">
                      <a16:colId xmlns:a16="http://schemas.microsoft.com/office/drawing/2014/main" val="20000"/>
                    </a:ext>
                  </a:extLst>
                </a:gridCol>
                <a:gridCol w="4381500">
                  <a:extLst>
                    <a:ext uri="{9D8B030D-6E8A-4147-A177-3AD203B41FA5}">
                      <a16:colId xmlns:a16="http://schemas.microsoft.com/office/drawing/2014/main" val="20001"/>
                    </a:ext>
                  </a:extLst>
                </a:gridCol>
              </a:tblGrid>
              <a:tr h="600075">
                <a:tc>
                  <a:txBody>
                    <a:bodyPr/>
                    <a:lstStyle/>
                    <a:p>
                      <a:pPr algn="ctr"/>
                      <a:r>
                        <a:rPr lang="en-US" sz="2800" dirty="0" smtClean="0"/>
                        <a:t>Intervention</a:t>
                      </a:r>
                      <a:endParaRPr lang="en-US" sz="2800" dirty="0"/>
                    </a:p>
                  </a:txBody>
                  <a:tcPr/>
                </a:tc>
                <a:tc>
                  <a:txBody>
                    <a:bodyPr/>
                    <a:lstStyle/>
                    <a:p>
                      <a:pPr algn="ctr"/>
                      <a:r>
                        <a:rPr lang="en-US" sz="2800" dirty="0" smtClean="0"/>
                        <a:t>Diagnosis</a:t>
                      </a:r>
                      <a:endParaRPr lang="en-US" sz="2800" dirty="0"/>
                    </a:p>
                  </a:txBody>
                  <a:tcPr/>
                </a:tc>
                <a:extLst>
                  <a:ext uri="{0D108BD9-81ED-4DB2-BD59-A6C34878D82A}">
                    <a16:rowId xmlns:a16="http://schemas.microsoft.com/office/drawing/2014/main" val="10000"/>
                  </a:ext>
                </a:extLst>
              </a:tr>
              <a:tr h="600075">
                <a:tc>
                  <a:txBody>
                    <a:bodyPr/>
                    <a:lstStyle/>
                    <a:p>
                      <a:r>
                        <a:rPr lang="en-US" dirty="0" smtClean="0"/>
                        <a:t>Balloon</a:t>
                      </a:r>
                      <a:r>
                        <a:rPr lang="en-US" baseline="0" dirty="0" smtClean="0"/>
                        <a:t> </a:t>
                      </a:r>
                      <a:r>
                        <a:rPr lang="en-US" baseline="0" dirty="0" smtClean="0">
                          <a:solidFill>
                            <a:schemeClr val="bg1"/>
                          </a:solidFill>
                        </a:rPr>
                        <a:t>atrioseptostomy </a:t>
                      </a:r>
                      <a:r>
                        <a:rPr lang="en-US" baseline="0" dirty="0" smtClean="0"/>
                        <a:t>– used a lot in newborns</a:t>
                      </a:r>
                      <a:endParaRPr lang="en-US" dirty="0"/>
                    </a:p>
                  </a:txBody>
                  <a:tcPr/>
                </a:tc>
                <a:tc>
                  <a:txBody>
                    <a:bodyPr/>
                    <a:lstStyle/>
                    <a:p>
                      <a:r>
                        <a:rPr lang="en-US" dirty="0" smtClean="0"/>
                        <a:t>Transposition of great arteries, and complex</a:t>
                      </a:r>
                      <a:r>
                        <a:rPr lang="en-US" baseline="0" dirty="0" smtClean="0"/>
                        <a:t> single-ventricle defects</a:t>
                      </a:r>
                      <a:endParaRPr lang="en-US" dirty="0"/>
                    </a:p>
                  </a:txBody>
                  <a:tcPr/>
                </a:tc>
                <a:extLst>
                  <a:ext uri="{0D108BD9-81ED-4DB2-BD59-A6C34878D82A}">
                    <a16:rowId xmlns:a16="http://schemas.microsoft.com/office/drawing/2014/main" val="10001"/>
                  </a:ext>
                </a:extLst>
              </a:tr>
              <a:tr h="600075">
                <a:tc>
                  <a:txBody>
                    <a:bodyPr/>
                    <a:lstStyle/>
                    <a:p>
                      <a:r>
                        <a:rPr lang="en-US" dirty="0" smtClean="0"/>
                        <a:t>Balloon</a:t>
                      </a:r>
                      <a:r>
                        <a:rPr lang="en-US" baseline="0" dirty="0" smtClean="0"/>
                        <a:t> dilation </a:t>
                      </a:r>
                      <a:endParaRPr lang="en-US" dirty="0"/>
                    </a:p>
                  </a:txBody>
                  <a:tcPr/>
                </a:tc>
                <a:tc>
                  <a:txBody>
                    <a:bodyPr/>
                    <a:lstStyle/>
                    <a:p>
                      <a:r>
                        <a:rPr lang="en-US" dirty="0" smtClean="0"/>
                        <a:t>Stenosis (Q:</a:t>
                      </a:r>
                      <a:r>
                        <a:rPr lang="en-US" baseline="0" dirty="0" smtClean="0"/>
                        <a:t> what does stenosis mean?)</a:t>
                      </a:r>
                      <a:endParaRPr lang="en-US" dirty="0"/>
                    </a:p>
                  </a:txBody>
                  <a:tcPr/>
                </a:tc>
                <a:extLst>
                  <a:ext uri="{0D108BD9-81ED-4DB2-BD59-A6C34878D82A}">
                    <a16:rowId xmlns:a16="http://schemas.microsoft.com/office/drawing/2014/main" val="10002"/>
                  </a:ext>
                </a:extLst>
              </a:tr>
              <a:tr h="600075">
                <a:tc>
                  <a:txBody>
                    <a:bodyPr/>
                    <a:lstStyle/>
                    <a:p>
                      <a:r>
                        <a:rPr lang="en-US" dirty="0" smtClean="0"/>
                        <a:t>Coil occlusion – an alternative to surgery</a:t>
                      </a:r>
                      <a:endParaRPr lang="en-US" dirty="0"/>
                    </a:p>
                  </a:txBody>
                  <a:tcPr/>
                </a:tc>
                <a:tc>
                  <a:txBody>
                    <a:bodyPr/>
                    <a:lstStyle/>
                    <a:p>
                      <a:r>
                        <a:rPr lang="en-US" dirty="0" smtClean="0"/>
                        <a:t>Patent</a:t>
                      </a:r>
                      <a:r>
                        <a:rPr lang="en-US" baseline="0" dirty="0" smtClean="0"/>
                        <a:t> ductus arteriosus (PDA)</a:t>
                      </a:r>
                      <a:endParaRPr lang="en-US" dirty="0"/>
                    </a:p>
                  </a:txBody>
                  <a:tcPr/>
                </a:tc>
                <a:extLst>
                  <a:ext uri="{0D108BD9-81ED-4DB2-BD59-A6C34878D82A}">
                    <a16:rowId xmlns:a16="http://schemas.microsoft.com/office/drawing/2014/main" val="10003"/>
                  </a:ext>
                </a:extLst>
              </a:tr>
              <a:tr h="600075">
                <a:tc>
                  <a:txBody>
                    <a:bodyPr/>
                    <a:lstStyle/>
                    <a:p>
                      <a:r>
                        <a:rPr lang="en-US" dirty="0" smtClean="0"/>
                        <a:t>Transcatheter</a:t>
                      </a:r>
                      <a:r>
                        <a:rPr lang="en-US" baseline="0" dirty="0" smtClean="0"/>
                        <a:t> device closure – several devices used in clinical trials</a:t>
                      </a:r>
                      <a:endParaRPr lang="en-US" dirty="0"/>
                    </a:p>
                  </a:txBody>
                  <a:tcPr/>
                </a:tc>
                <a:tc>
                  <a:txBody>
                    <a:bodyPr/>
                    <a:lstStyle/>
                    <a:p>
                      <a:r>
                        <a:rPr lang="en-US" dirty="0" smtClean="0"/>
                        <a:t>Atrial Septal defect (ASD)</a:t>
                      </a:r>
                      <a:endParaRPr lang="en-US" dirty="0"/>
                    </a:p>
                  </a:txBody>
                  <a:tcPr/>
                </a:tc>
                <a:extLst>
                  <a:ext uri="{0D108BD9-81ED-4DB2-BD59-A6C34878D82A}">
                    <a16:rowId xmlns:a16="http://schemas.microsoft.com/office/drawing/2014/main" val="10004"/>
                  </a:ext>
                </a:extLst>
              </a:tr>
              <a:tr h="600075">
                <a:tc>
                  <a:txBody>
                    <a:bodyPr/>
                    <a:lstStyle/>
                    <a:p>
                      <a:r>
                        <a:rPr lang="en-US" dirty="0" smtClean="0"/>
                        <a:t>Radiofrequency ablation -</a:t>
                      </a:r>
                      <a:endParaRPr lang="en-US" dirty="0"/>
                    </a:p>
                  </a:txBody>
                  <a:tcPr/>
                </a:tc>
                <a:tc>
                  <a:txBody>
                    <a:bodyPr/>
                    <a:lstStyle/>
                    <a:p>
                      <a:r>
                        <a:rPr lang="en-US" dirty="0" smtClean="0"/>
                        <a:t>Tachydysrhythmias</a:t>
                      </a:r>
                      <a:endParaRPr lang="en-US" dirty="0"/>
                    </a:p>
                  </a:txBody>
                  <a:tcPr/>
                </a:tc>
                <a:extLst>
                  <a:ext uri="{0D108BD9-81ED-4DB2-BD59-A6C34878D82A}">
                    <a16:rowId xmlns:a16="http://schemas.microsoft.com/office/drawing/2014/main" val="10005"/>
                  </a:ext>
                </a:extLst>
              </a:tr>
              <a:tr h="600075">
                <a:tc>
                  <a:txBody>
                    <a:bodyPr/>
                    <a:lstStyle/>
                    <a:p>
                      <a:r>
                        <a:rPr lang="en-US" dirty="0" smtClean="0"/>
                        <a:t>Ventricular Septal defect devices</a:t>
                      </a:r>
                      <a:endParaRPr lang="en-US" dirty="0"/>
                    </a:p>
                  </a:txBody>
                  <a:tcPr/>
                </a:tc>
                <a:tc>
                  <a:txBody>
                    <a:bodyPr/>
                    <a:lstStyle/>
                    <a:p>
                      <a:r>
                        <a:rPr lang="en-US" dirty="0" smtClean="0"/>
                        <a:t>VSD</a:t>
                      </a:r>
                      <a:endParaRPr lang="en-US" dirty="0"/>
                    </a:p>
                  </a:txBody>
                  <a:tcPr/>
                </a:tc>
                <a:extLst>
                  <a:ext uri="{0D108BD9-81ED-4DB2-BD59-A6C34878D82A}">
                    <a16:rowId xmlns:a16="http://schemas.microsoft.com/office/drawing/2014/main" val="10006"/>
                  </a:ext>
                </a:extLst>
              </a:tr>
              <a:tr h="600075">
                <a:tc>
                  <a:txBody>
                    <a:bodyPr/>
                    <a:lstStyle/>
                    <a:p>
                      <a:r>
                        <a:rPr lang="en-US" dirty="0" smtClean="0"/>
                        <a:t>Stent placement -</a:t>
                      </a:r>
                      <a:endParaRPr lang="en-US" dirty="0"/>
                    </a:p>
                  </a:txBody>
                  <a:tcPr/>
                </a:tc>
                <a:tc>
                  <a:txBody>
                    <a:bodyPr/>
                    <a:lstStyle/>
                    <a:p>
                      <a:r>
                        <a:rPr lang="en-US" dirty="0" smtClean="0"/>
                        <a:t>Pulmonary artery</a:t>
                      </a:r>
                      <a:r>
                        <a:rPr lang="en-US" baseline="0" dirty="0" smtClean="0"/>
                        <a:t> stenosis; Coarctation of the aorta in adolescents</a:t>
                      </a:r>
                      <a:endParaRPr lang="en-US" dirty="0"/>
                    </a:p>
                  </a:txBody>
                  <a:tcPr/>
                </a:tc>
                <a:extLst>
                  <a:ext uri="{0D108BD9-81ED-4DB2-BD59-A6C34878D82A}">
                    <a16:rowId xmlns:a16="http://schemas.microsoft.com/office/drawing/2014/main" val="10007"/>
                  </a:ext>
                </a:extLst>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457200"/>
            <a:ext cx="8229600" cy="685800"/>
          </a:xfrm>
        </p:spPr>
        <p:txBody>
          <a:bodyPr>
            <a:normAutofit fontScale="90000"/>
          </a:bodyPr>
          <a:lstStyle/>
          <a:p>
            <a:pPr eaLnBrk="1" fontAlgn="auto" hangingPunct="1">
              <a:spcAft>
                <a:spcPts val="0"/>
              </a:spcAft>
              <a:defRPr/>
            </a:pPr>
            <a:r>
              <a:rPr lang="en-US" altLang="en-US" dirty="0" smtClean="0">
                <a:solidFill>
                  <a:schemeClr val="accent5">
                    <a:lumMod val="60000"/>
                    <a:lumOff val="40000"/>
                  </a:schemeClr>
                </a:solidFill>
              </a:rPr>
              <a:t>Diagnostic Testing: most common</a:t>
            </a:r>
          </a:p>
        </p:txBody>
      </p:sp>
      <p:sp>
        <p:nvSpPr>
          <p:cNvPr id="14339" name="Rectangle 3"/>
          <p:cNvSpPr>
            <a:spLocks noGrp="1" noChangeArrowheads="1"/>
          </p:cNvSpPr>
          <p:nvPr>
            <p:ph idx="1"/>
          </p:nvPr>
        </p:nvSpPr>
        <p:spPr>
          <a:xfrm>
            <a:off x="457200" y="1752600"/>
            <a:ext cx="8229600" cy="3962400"/>
          </a:xfrm>
        </p:spPr>
        <p:txBody>
          <a:bodyPr/>
          <a:lstStyle/>
          <a:p>
            <a:pPr marL="273050" indent="-273050" eaLnBrk="1" fontAlgn="auto" hangingPunct="1">
              <a:spcAft>
                <a:spcPts val="0"/>
              </a:spcAft>
              <a:buFont typeface="Wingdings" panose="05000000000000000000" pitchFamily="2" charset="2"/>
              <a:buNone/>
              <a:defRPr/>
            </a:pPr>
            <a:r>
              <a:rPr lang="en-US" altLang="en-US" dirty="0" smtClean="0"/>
              <a:t>Cardiac catheterization – Prepping the child for procedure (hint, hint)</a:t>
            </a:r>
          </a:p>
          <a:p>
            <a:pPr marL="273050" indent="-273050" eaLnBrk="1" fontAlgn="auto" hangingPunct="1">
              <a:spcAft>
                <a:spcPts val="0"/>
              </a:spcAft>
              <a:buFont typeface="Wingdings" panose="05000000000000000000" pitchFamily="2" charset="2"/>
              <a:buNone/>
              <a:defRPr/>
            </a:pPr>
            <a:endParaRPr lang="en-US" altLang="en-US" dirty="0" smtClean="0"/>
          </a:p>
        </p:txBody>
      </p:sp>
      <p:sp>
        <p:nvSpPr>
          <p:cNvPr id="18436" name="TextBox 2"/>
          <p:cNvSpPr txBox="1">
            <a:spLocks noChangeArrowheads="1"/>
          </p:cNvSpPr>
          <p:nvPr/>
        </p:nvSpPr>
        <p:spPr bwMode="auto">
          <a:xfrm>
            <a:off x="457200" y="2819400"/>
            <a:ext cx="7543800"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Use puppets with young kids</a:t>
            </a:r>
          </a:p>
          <a:p>
            <a:r>
              <a:rPr lang="en-US" altLang="en-US"/>
              <a:t>Tour  lab (older kids)</a:t>
            </a:r>
          </a:p>
          <a:p>
            <a:r>
              <a:rPr lang="en-US" altLang="en-US"/>
              <a:t>School age and adolescent, explain what they will see, hear and feel.</a:t>
            </a:r>
          </a:p>
          <a:p>
            <a:r>
              <a:rPr lang="en-US" altLang="en-US"/>
              <a:t>Tell client procedure will speed heart</a:t>
            </a:r>
          </a:p>
          <a:p>
            <a:r>
              <a:rPr lang="en-US" altLang="en-US"/>
              <a:t>Say “medicine” NOT  “DYE”  </a:t>
            </a:r>
          </a:p>
          <a:p>
            <a:r>
              <a:rPr lang="en-US" altLang="en-US"/>
              <a:t>It will be dark</a:t>
            </a:r>
          </a:p>
          <a:p>
            <a:r>
              <a:rPr lang="en-US" altLang="en-US"/>
              <a:t>A parent is allowed to be present</a:t>
            </a:r>
          </a:p>
          <a:p>
            <a:r>
              <a:rPr lang="en-US" altLang="en-US"/>
              <a:t>Instruct patient NOT to  pull off dressing</a:t>
            </a:r>
          </a:p>
          <a:p>
            <a:endParaRPr lang="en-US" alt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457200"/>
            <a:ext cx="8229600" cy="685800"/>
          </a:xfrm>
        </p:spPr>
        <p:txBody>
          <a:bodyPr>
            <a:normAutofit fontScale="90000"/>
          </a:bodyPr>
          <a:lstStyle/>
          <a:p>
            <a:pPr eaLnBrk="1" fontAlgn="auto" hangingPunct="1">
              <a:spcAft>
                <a:spcPts val="0"/>
              </a:spcAft>
              <a:defRPr/>
            </a:pPr>
            <a:r>
              <a:rPr lang="en-US" altLang="en-US" dirty="0" smtClean="0">
                <a:solidFill>
                  <a:schemeClr val="accent5">
                    <a:lumMod val="60000"/>
                    <a:lumOff val="40000"/>
                  </a:schemeClr>
                </a:solidFill>
              </a:rPr>
              <a:t>Diagnostic Testing: most common</a:t>
            </a:r>
          </a:p>
        </p:txBody>
      </p:sp>
      <p:sp>
        <p:nvSpPr>
          <p:cNvPr id="16387" name="Rectangle 3"/>
          <p:cNvSpPr>
            <a:spLocks noGrp="1" noChangeArrowheads="1"/>
          </p:cNvSpPr>
          <p:nvPr>
            <p:ph idx="1"/>
          </p:nvPr>
        </p:nvSpPr>
        <p:spPr>
          <a:xfrm>
            <a:off x="457200" y="1752600"/>
            <a:ext cx="8229600" cy="3962400"/>
          </a:xfrm>
        </p:spPr>
        <p:txBody>
          <a:bodyPr/>
          <a:lstStyle/>
          <a:p>
            <a:pPr marL="273050" indent="-273050" eaLnBrk="1" fontAlgn="auto" hangingPunct="1">
              <a:spcAft>
                <a:spcPts val="0"/>
              </a:spcAft>
              <a:buFont typeface="Wingdings 2" panose="05020102010507070707" pitchFamily="18" charset="2"/>
              <a:buNone/>
              <a:defRPr/>
            </a:pPr>
            <a:r>
              <a:rPr lang="en-US" altLang="en-US" dirty="0" smtClean="0"/>
              <a:t>Echocardiogram   (ECG)</a:t>
            </a:r>
          </a:p>
          <a:p>
            <a:pPr marL="273050" indent="-273050" eaLnBrk="1" fontAlgn="auto" hangingPunct="1">
              <a:spcAft>
                <a:spcPts val="0"/>
              </a:spcAft>
              <a:buFont typeface="Wingdings" panose="05000000000000000000" pitchFamily="2" charset="2"/>
              <a:buNone/>
              <a:defRPr/>
            </a:pPr>
            <a:endParaRPr lang="en-US" altLang="en-US" dirty="0" smtClean="0"/>
          </a:p>
        </p:txBody>
      </p:sp>
      <p:pic>
        <p:nvPicPr>
          <p:cNvPr id="2" name="8-mpG3IZGW8"/>
          <p:cNvPicPr>
            <a:picLocks noRot="1" noChangeAspect="1"/>
          </p:cNvPicPr>
          <p:nvPr>
            <a:videoFile r:link="rId1"/>
          </p:nvPr>
        </p:nvPicPr>
        <p:blipFill>
          <a:blip r:embed="rId4">
            <a:extLst>
              <a:ext uri="{28A0092B-C50C-407E-A947-70E740481C1C}">
                <a14:useLocalDpi xmlns:a14="http://schemas.microsoft.com/office/drawing/2010/main" val="0"/>
              </a:ext>
            </a:extLst>
          </a:blip>
          <a:srcRect/>
          <a:stretch>
            <a:fillRect/>
          </a:stretch>
        </p:blipFill>
        <p:spPr bwMode="auto">
          <a:xfrm>
            <a:off x="762000" y="2143125"/>
            <a:ext cx="6629400" cy="364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TM04033923[[fn=Depth]]</Template>
  <TotalTime>0</TotalTime>
  <Words>1641</Words>
  <Application>Microsoft Office PowerPoint</Application>
  <PresentationFormat>On-screen Show (4:3)</PresentationFormat>
  <Paragraphs>269</Paragraphs>
  <Slides>35</Slides>
  <Notes>35</Notes>
  <HiddenSlides>0</HiddenSlides>
  <MMClips>11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Corbel</vt:lpstr>
      <vt:lpstr>Wingdings</vt:lpstr>
      <vt:lpstr>Wingdings 2</vt:lpstr>
      <vt:lpstr>Wingdings 3</vt:lpstr>
      <vt:lpstr>Depth</vt:lpstr>
      <vt:lpstr>Cardiovascular Dysfunction in Children</vt:lpstr>
      <vt:lpstr>Cardiovascular Dysfunction in Children</vt:lpstr>
      <vt:lpstr>Cardiovascular Dysfunction in Children</vt:lpstr>
      <vt:lpstr>Diagnostic Testing</vt:lpstr>
      <vt:lpstr>Diagnostic Testing: most common</vt:lpstr>
      <vt:lpstr>Diagnostic Testing: most common</vt:lpstr>
      <vt:lpstr>Diagnostic Testing: most common</vt:lpstr>
      <vt:lpstr>Diagnostic Testing: most common</vt:lpstr>
      <vt:lpstr>Diagnostic Testing: most common</vt:lpstr>
      <vt:lpstr>Diagnostic Testing: most common?</vt:lpstr>
      <vt:lpstr>Major Factors for CHD</vt:lpstr>
      <vt:lpstr>CONGENITAL HEART DISEASE</vt:lpstr>
      <vt:lpstr>The   main defects</vt:lpstr>
      <vt:lpstr>The main defects</vt:lpstr>
      <vt:lpstr>The main defects</vt:lpstr>
      <vt:lpstr>The main defects</vt:lpstr>
      <vt:lpstr>The main defects</vt:lpstr>
      <vt:lpstr>The main defects</vt:lpstr>
      <vt:lpstr>The   main defects</vt:lpstr>
      <vt:lpstr>The main defects</vt:lpstr>
      <vt:lpstr>Tetralogy of Fallot</vt:lpstr>
      <vt:lpstr>Tetralogy of Fallot</vt:lpstr>
      <vt:lpstr>Congenital Heart Disease</vt:lpstr>
      <vt:lpstr>Clinical Consequences</vt:lpstr>
      <vt:lpstr>Congestive Heart Failure</vt:lpstr>
      <vt:lpstr>Congestive Heart Failure</vt:lpstr>
      <vt:lpstr>How do we handle them? Therapy</vt:lpstr>
      <vt:lpstr>Hypoxemia</vt:lpstr>
      <vt:lpstr>How do we handle them? Therapy</vt:lpstr>
      <vt:lpstr>Surgical Repair or Invasive procedure</vt:lpstr>
      <vt:lpstr>Acquired Cardiac Disorders    RHEUMATIC FEVER</vt:lpstr>
      <vt:lpstr>Kawasaki’s animation</vt:lpstr>
      <vt:lpstr>Rheumatic Heart Disease</vt:lpstr>
      <vt:lpstr>TREATMENT</vt:lpstr>
      <vt:lpstr>Acquired Cardiac Disorder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2015-12-05T21:20:33Z</dcterms:created>
  <dcterms:modified xsi:type="dcterms:W3CDTF">2015-12-05T21:20:57Z</dcterms:modified>
</cp:coreProperties>
</file>